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</p:sldIdLst>
  <p:sldSz cx="9144000" cy="5143500"/>
  <p:notesSz cx="9144000" cy="51435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1F487C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1F487C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6511" y="0"/>
            <a:ext cx="2351532" cy="685800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2929889" y="429005"/>
            <a:ext cx="6215380" cy="33655"/>
          </a:xfrm>
          <a:custGeom>
            <a:avLst/>
            <a:gdLst/>
            <a:ahLst/>
            <a:cxnLst/>
            <a:rect l="l" t="t" r="r" b="b"/>
            <a:pathLst>
              <a:path w="6215380" h="33654">
                <a:moveTo>
                  <a:pt x="6214871" y="0"/>
                </a:moveTo>
                <a:lnTo>
                  <a:pt x="0" y="0"/>
                </a:lnTo>
                <a:lnTo>
                  <a:pt x="0" y="33527"/>
                </a:lnTo>
                <a:lnTo>
                  <a:pt x="6214871" y="33527"/>
                </a:lnTo>
                <a:lnTo>
                  <a:pt x="6214871" y="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2929889" y="429005"/>
            <a:ext cx="6215380" cy="33655"/>
          </a:xfrm>
          <a:custGeom>
            <a:avLst/>
            <a:gdLst/>
            <a:ahLst/>
            <a:cxnLst/>
            <a:rect l="l" t="t" r="r" b="b"/>
            <a:pathLst>
              <a:path w="6215380" h="33654">
                <a:moveTo>
                  <a:pt x="0" y="33527"/>
                </a:moveTo>
                <a:lnTo>
                  <a:pt x="6214871" y="33527"/>
                </a:lnTo>
                <a:lnTo>
                  <a:pt x="6214871" y="0"/>
                </a:lnTo>
                <a:lnTo>
                  <a:pt x="0" y="0"/>
                </a:lnTo>
                <a:lnTo>
                  <a:pt x="0" y="33527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762" y="5037581"/>
            <a:ext cx="7429500" cy="106680"/>
          </a:xfrm>
          <a:custGeom>
            <a:avLst/>
            <a:gdLst/>
            <a:ahLst/>
            <a:cxnLst/>
            <a:rect l="l" t="t" r="r" b="b"/>
            <a:pathLst>
              <a:path w="7429500" h="106679">
                <a:moveTo>
                  <a:pt x="0" y="106680"/>
                </a:moveTo>
                <a:lnTo>
                  <a:pt x="7429500" y="106680"/>
                </a:lnTo>
                <a:lnTo>
                  <a:pt x="7429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0" y="106680"/>
                </a:moveTo>
                <a:lnTo>
                  <a:pt x="9144000" y="106680"/>
                </a:lnTo>
                <a:lnTo>
                  <a:pt x="91440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bg object 22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1714500" y="0"/>
                </a:moveTo>
                <a:lnTo>
                  <a:pt x="0" y="0"/>
                </a:lnTo>
                <a:lnTo>
                  <a:pt x="0" y="106680"/>
                </a:lnTo>
                <a:lnTo>
                  <a:pt x="1714500" y="106680"/>
                </a:lnTo>
                <a:lnTo>
                  <a:pt x="1714500" y="0"/>
                </a:lnTo>
                <a:close/>
              </a:path>
            </a:pathLst>
          </a:custGeom>
          <a:solidFill>
            <a:srgbClr val="920A0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bg object 23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0" y="106680"/>
                </a:moveTo>
                <a:lnTo>
                  <a:pt x="1714500" y="106680"/>
                </a:lnTo>
                <a:lnTo>
                  <a:pt x="1714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1F487C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6511" y="0"/>
            <a:ext cx="2351532" cy="685800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762" y="5037581"/>
            <a:ext cx="7429500" cy="106680"/>
          </a:xfrm>
          <a:custGeom>
            <a:avLst/>
            <a:gdLst/>
            <a:ahLst/>
            <a:cxnLst/>
            <a:rect l="l" t="t" r="r" b="b"/>
            <a:pathLst>
              <a:path w="7429500" h="106679">
                <a:moveTo>
                  <a:pt x="0" y="106680"/>
                </a:moveTo>
                <a:lnTo>
                  <a:pt x="7429500" y="106680"/>
                </a:lnTo>
                <a:lnTo>
                  <a:pt x="7429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0" y="106680"/>
                </a:moveTo>
                <a:lnTo>
                  <a:pt x="9144000" y="106680"/>
                </a:lnTo>
                <a:lnTo>
                  <a:pt x="91440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1714500" y="0"/>
                </a:moveTo>
                <a:lnTo>
                  <a:pt x="0" y="0"/>
                </a:lnTo>
                <a:lnTo>
                  <a:pt x="0" y="106680"/>
                </a:lnTo>
                <a:lnTo>
                  <a:pt x="1714500" y="106680"/>
                </a:lnTo>
                <a:lnTo>
                  <a:pt x="1714500" y="0"/>
                </a:lnTo>
                <a:close/>
              </a:path>
            </a:pathLst>
          </a:custGeom>
          <a:solidFill>
            <a:srgbClr val="920A0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0" y="106680"/>
                </a:moveTo>
                <a:lnTo>
                  <a:pt x="1714500" y="106680"/>
                </a:lnTo>
                <a:lnTo>
                  <a:pt x="1714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1523"/>
            <a:ext cx="9144000" cy="59690"/>
          </a:xfrm>
          <a:custGeom>
            <a:avLst/>
            <a:gdLst/>
            <a:ahLst/>
            <a:cxnLst/>
            <a:rect l="l" t="t" r="r" b="b"/>
            <a:pathLst>
              <a:path w="9144000" h="59690">
                <a:moveTo>
                  <a:pt x="9144000" y="0"/>
                </a:moveTo>
                <a:lnTo>
                  <a:pt x="0" y="0"/>
                </a:lnTo>
                <a:lnTo>
                  <a:pt x="0" y="59436"/>
                </a:lnTo>
                <a:lnTo>
                  <a:pt x="9144000" y="59436"/>
                </a:lnTo>
                <a:lnTo>
                  <a:pt x="91440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358646" y="762"/>
            <a:ext cx="7786370" cy="53340"/>
          </a:xfrm>
          <a:custGeom>
            <a:avLst/>
            <a:gdLst/>
            <a:ahLst/>
            <a:cxnLst/>
            <a:rect l="l" t="t" r="r" b="b"/>
            <a:pathLst>
              <a:path w="7786370" h="53340">
                <a:moveTo>
                  <a:pt x="7786116" y="0"/>
                </a:moveTo>
                <a:lnTo>
                  <a:pt x="0" y="0"/>
                </a:lnTo>
                <a:lnTo>
                  <a:pt x="0" y="53339"/>
                </a:lnTo>
                <a:lnTo>
                  <a:pt x="7786116" y="53339"/>
                </a:lnTo>
                <a:lnTo>
                  <a:pt x="7786116" y="0"/>
                </a:lnTo>
                <a:close/>
              </a:path>
            </a:pathLst>
          </a:custGeom>
          <a:solidFill>
            <a:srgbClr val="1F487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1358646" y="762"/>
            <a:ext cx="7786370" cy="53340"/>
          </a:xfrm>
          <a:custGeom>
            <a:avLst/>
            <a:gdLst/>
            <a:ahLst/>
            <a:cxnLst/>
            <a:rect l="l" t="t" r="r" b="b"/>
            <a:pathLst>
              <a:path w="7786370" h="53340">
                <a:moveTo>
                  <a:pt x="0" y="53339"/>
                </a:moveTo>
                <a:lnTo>
                  <a:pt x="7786116" y="53339"/>
                </a:lnTo>
                <a:lnTo>
                  <a:pt x="7786116" y="0"/>
                </a:lnTo>
                <a:lnTo>
                  <a:pt x="0" y="0"/>
                </a:lnTo>
                <a:lnTo>
                  <a:pt x="0" y="53339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9144000" y="0"/>
                </a:moveTo>
                <a:lnTo>
                  <a:pt x="0" y="0"/>
                </a:lnTo>
                <a:lnTo>
                  <a:pt x="0" y="106680"/>
                </a:lnTo>
                <a:lnTo>
                  <a:pt x="9144000" y="106680"/>
                </a:lnTo>
                <a:lnTo>
                  <a:pt x="9144000" y="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0" y="106680"/>
                </a:moveTo>
                <a:lnTo>
                  <a:pt x="9144000" y="106680"/>
                </a:lnTo>
                <a:lnTo>
                  <a:pt x="91440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86639" y="139953"/>
            <a:ext cx="4209415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1F487C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58267" y="1448180"/>
            <a:ext cx="5950585" cy="33185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404859" y="4813366"/>
            <a:ext cx="228600" cy="1949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hyperlink" Target="http://weibo.com/guoweiofpku" TargetMode="External"/><Relationship Id="rId5" Type="http://schemas.openxmlformats.org/officeDocument/2006/relationships/image" Target="../media/image3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image" Target="../media/image4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
</file>

<file path=ppt/slides/_rels/slide3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4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5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
</file>

<file path=ppt/slides/_rels/slide5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340101" y="1327861"/>
            <a:ext cx="4213860" cy="97853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dirty="0" sz="3800"/>
              <a:t>程序设计与算</a:t>
            </a:r>
            <a:r>
              <a:rPr dirty="0" sz="3800" spc="5"/>
              <a:t>法</a:t>
            </a:r>
            <a:r>
              <a:rPr dirty="0" sz="3800">
                <a:latin typeface="Arial MT"/>
                <a:cs typeface="Arial MT"/>
              </a:rPr>
              <a:t>(</a:t>
            </a:r>
            <a:r>
              <a:rPr dirty="0" sz="3800"/>
              <a:t>一</a:t>
            </a:r>
            <a:r>
              <a:rPr dirty="0" sz="3800">
                <a:latin typeface="Arial MT"/>
                <a:cs typeface="Arial MT"/>
              </a:rPr>
              <a:t>)</a:t>
            </a:r>
            <a:endParaRPr sz="380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  <a:spcBef>
                <a:spcPts val="60"/>
              </a:spcBef>
            </a:pPr>
            <a:r>
              <a:rPr dirty="0" spc="-10">
                <a:latin typeface="Arial MT"/>
                <a:cs typeface="Arial MT"/>
              </a:rPr>
              <a:t>C</a:t>
            </a:r>
            <a:r>
              <a:rPr dirty="0"/>
              <a:t>语言程序设计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4140200" y="2702509"/>
            <a:ext cx="611505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5" b="1">
                <a:solidFill>
                  <a:srgbClr val="404040"/>
                </a:solidFill>
                <a:latin typeface="Microsoft YaHei"/>
                <a:cs typeface="Microsoft YaHei"/>
              </a:rPr>
              <a:t>郭</a:t>
            </a:r>
            <a:r>
              <a:rPr dirty="0" sz="2000" spc="-85" b="1">
                <a:solidFill>
                  <a:srgbClr val="404040"/>
                </a:solidFill>
                <a:latin typeface="Microsoft YaHei"/>
                <a:cs typeface="Microsoft YaHei"/>
              </a:rPr>
              <a:t> </a:t>
            </a:r>
            <a:r>
              <a:rPr dirty="0" sz="2000" spc="5" b="1">
                <a:solidFill>
                  <a:srgbClr val="404040"/>
                </a:solidFill>
                <a:latin typeface="Microsoft YaHei"/>
                <a:cs typeface="Microsoft YaHei"/>
              </a:rPr>
              <a:t>炜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995422" y="74802"/>
            <a:ext cx="2061845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Microsoft YaHei"/>
                <a:cs typeface="Microsoft YaHei"/>
              </a:rPr>
              <a:t>信息科学技术学院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504681" y="4220667"/>
            <a:ext cx="1016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180970" y="3353180"/>
            <a:ext cx="4222750" cy="10934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微博：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http://</a:t>
            </a:r>
            <a:r>
              <a:rPr dirty="0" u="heavy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w</a:t>
            </a:r>
            <a:r>
              <a:rPr dirty="0" u="heavy" sz="1800" spc="-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eibo.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com/g</a:t>
            </a:r>
            <a:r>
              <a:rPr dirty="0" u="heavy" sz="1800" spc="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uo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wei</a:t>
            </a:r>
            <a:r>
              <a:rPr dirty="0" u="heavy" sz="1800" spc="-4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o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fpku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699770">
              <a:lnSpc>
                <a:spcPct val="100000"/>
              </a:lnSpc>
            </a:pP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学会程序和算法，走遍天下都不</a:t>
            </a:r>
            <a:r>
              <a:rPr dirty="0" sz="1800" spc="-35" b="1">
                <a:solidFill>
                  <a:srgbClr val="FF0000"/>
                </a:solidFill>
                <a:latin typeface="Microsoft YaHei"/>
                <a:cs typeface="Microsoft YaHei"/>
              </a:rPr>
              <a:t>怕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!</a:t>
            </a:r>
            <a:endParaRPr sz="1800">
              <a:latin typeface="Microsoft YaHei"/>
              <a:cs typeface="Microsoft YaHei"/>
            </a:endParaRPr>
          </a:p>
          <a:p>
            <a:pPr marL="1405890">
              <a:lnSpc>
                <a:spcPct val="100000"/>
              </a:lnSpc>
              <a:spcBef>
                <a:spcPts val="10"/>
              </a:spcBef>
            </a:pPr>
            <a:r>
              <a:rPr dirty="0" sz="1600" spc="-5">
                <a:latin typeface="Microsoft YaHei"/>
                <a:cs typeface="Microsoft YaHei"/>
              </a:rPr>
              <a:t>讲义照片均为郭炜拍摄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17" name="object 1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73991" y="3637669"/>
            <a:ext cx="882419" cy="883754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763016" y="3360166"/>
            <a:ext cx="916940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b="1">
                <a:latin typeface="Microsoft YaHei"/>
                <a:cs typeface="Microsoft YaHei"/>
              </a:rPr>
              <a:t>微信公众号</a:t>
            </a:r>
            <a:endParaRPr sz="1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97370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MT"/>
                <a:cs typeface="Arial MT"/>
              </a:rPr>
              <a:t>sor</a:t>
            </a:r>
            <a:r>
              <a:rPr dirty="0" spc="5">
                <a:latin typeface="Arial MT"/>
                <a:cs typeface="Arial MT"/>
              </a:rPr>
              <a:t>t</a:t>
            </a:r>
            <a:r>
              <a:rPr dirty="0"/>
              <a:t>排序规则注意事项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586257"/>
            <a:ext cx="7347584" cy="4266565"/>
          </a:xfrm>
          <a:prstGeom prst="rect">
            <a:avLst/>
          </a:prstGeom>
        </p:spPr>
        <p:txBody>
          <a:bodyPr wrap="square" lIns="0" tIns="5841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59"/>
              </a:spcBef>
            </a:pPr>
            <a:r>
              <a:rPr dirty="0" sz="1600" spc="-5" b="1">
                <a:latin typeface="Courier New"/>
                <a:cs typeface="Courier New"/>
              </a:rPr>
              <a:t>struct</a:t>
            </a:r>
            <a:r>
              <a:rPr dirty="0" sz="1600" spc="-4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Microsoft YaHei"/>
                <a:cs typeface="Microsoft YaHei"/>
              </a:rPr>
              <a:t>结构名</a:t>
            </a:r>
            <a:endParaRPr sz="16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360"/>
              </a:spcBef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385"/>
              </a:spcBef>
            </a:pPr>
            <a:r>
              <a:rPr dirty="0" sz="1600" spc="-5" b="1">
                <a:latin typeface="Courier New"/>
                <a:cs typeface="Courier New"/>
              </a:rPr>
              <a:t>bool operator()(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T</a:t>
            </a:r>
            <a:r>
              <a:rPr dirty="0" sz="1600" spc="1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a1,const</a:t>
            </a:r>
            <a:r>
              <a:rPr dirty="0" sz="1600" spc="2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T</a:t>
            </a:r>
            <a:r>
              <a:rPr dirty="0" sz="160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a2)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  <a:spcBef>
                <a:spcPts val="505"/>
              </a:spcBef>
            </a:pP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//若a1</a:t>
            </a:r>
            <a:r>
              <a:rPr dirty="0" sz="1600" spc="-5" b="1">
                <a:solidFill>
                  <a:srgbClr val="FF0000"/>
                </a:solidFill>
                <a:latin typeface="Microsoft YaHei"/>
                <a:cs typeface="Microsoft YaHei"/>
              </a:rPr>
              <a:t>应该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在a2前面，则返回</a:t>
            </a:r>
            <a:r>
              <a:rPr dirty="0" sz="1600" b="1">
                <a:solidFill>
                  <a:srgbClr val="00AF50"/>
                </a:solidFill>
                <a:latin typeface="Microsoft YaHei"/>
                <a:cs typeface="Microsoft YaHei"/>
              </a:rPr>
              <a:t>true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。</a:t>
            </a:r>
            <a:endParaRPr sz="1600">
              <a:latin typeface="Microsoft YaHei"/>
              <a:cs typeface="Microsoft YaHei"/>
            </a:endParaRPr>
          </a:p>
          <a:p>
            <a:pPr marL="1841500">
              <a:lnSpc>
                <a:spcPct val="100000"/>
              </a:lnSpc>
              <a:spcBef>
                <a:spcPts val="384"/>
              </a:spcBef>
            </a:pP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//否则返回</a:t>
            </a:r>
            <a:r>
              <a:rPr dirty="0" sz="1600" spc="-10" b="1">
                <a:solidFill>
                  <a:srgbClr val="00AF50"/>
                </a:solidFill>
                <a:latin typeface="Microsoft YaHei"/>
                <a:cs typeface="Microsoft YaHei"/>
              </a:rPr>
              <a:t>false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。</a:t>
            </a:r>
            <a:endParaRPr sz="16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260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90"/>
              </a:spcBef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700">
              <a:latin typeface="Courier New"/>
              <a:cs typeface="Courier New"/>
            </a:endParaRPr>
          </a:p>
          <a:p>
            <a:pPr marL="12700" marR="2690495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Microsoft YaHei"/>
                <a:cs typeface="Microsoft YaHei"/>
              </a:rPr>
              <a:t>排序规则返回</a:t>
            </a:r>
            <a:r>
              <a:rPr dirty="0" sz="1600" spc="25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true</a:t>
            </a:r>
            <a:r>
              <a:rPr dirty="0" sz="1600" spc="-5" b="1">
                <a:latin typeface="Microsoft YaHei"/>
                <a:cs typeface="Microsoft YaHei"/>
              </a:rPr>
              <a:t>，意味着</a:t>
            </a:r>
            <a:r>
              <a:rPr dirty="0" sz="1600" spc="35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a1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Microsoft YaHei"/>
                <a:cs typeface="Microsoft YaHei"/>
              </a:rPr>
              <a:t>必</a:t>
            </a:r>
            <a:r>
              <a:rPr dirty="0" sz="1600" spc="-10" b="1">
                <a:solidFill>
                  <a:srgbClr val="FF0000"/>
                </a:solidFill>
                <a:latin typeface="Microsoft YaHei"/>
                <a:cs typeface="Microsoft YaHei"/>
              </a:rPr>
              <a:t>须</a:t>
            </a:r>
            <a:r>
              <a:rPr dirty="0" sz="1600" spc="-5" b="1">
                <a:latin typeface="Microsoft YaHei"/>
                <a:cs typeface="Microsoft YaHei"/>
              </a:rPr>
              <a:t>在</a:t>
            </a:r>
            <a:r>
              <a:rPr dirty="0" sz="1600" spc="10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 </a:t>
            </a:r>
            <a:r>
              <a:rPr dirty="0" sz="1600" spc="-5" b="1">
                <a:latin typeface="Microsoft YaHei"/>
                <a:cs typeface="Microsoft YaHei"/>
              </a:rPr>
              <a:t>前面 返回</a:t>
            </a:r>
            <a:r>
              <a:rPr dirty="0" sz="1600" spc="15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false</a:t>
            </a:r>
            <a:r>
              <a:rPr dirty="0" sz="1600" spc="-5" b="1">
                <a:latin typeface="Microsoft YaHei"/>
                <a:cs typeface="Microsoft YaHei"/>
              </a:rPr>
              <a:t>，意味着</a:t>
            </a:r>
            <a:r>
              <a:rPr dirty="0" sz="1600" spc="30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a1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Microsoft YaHei"/>
                <a:cs typeface="Microsoft YaHei"/>
              </a:rPr>
              <a:t>并非必须</a:t>
            </a:r>
            <a:r>
              <a:rPr dirty="0" sz="1600" spc="-5" b="1">
                <a:latin typeface="Microsoft YaHei"/>
                <a:cs typeface="Microsoft YaHei"/>
              </a:rPr>
              <a:t>在</a:t>
            </a:r>
            <a:r>
              <a:rPr dirty="0" sz="1600" spc="30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Microsoft YaHei"/>
                <a:cs typeface="Microsoft YaHei"/>
              </a:rPr>
              <a:t>前面</a:t>
            </a:r>
            <a:endParaRPr sz="16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75"/>
              </a:spcBef>
            </a:pPr>
            <a:endParaRPr sz="1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2980055" algn="l"/>
              </a:tabLst>
            </a:pPr>
            <a:r>
              <a:rPr dirty="0" sz="1600" spc="-5" b="1">
                <a:latin typeface="Microsoft YaHei"/>
                <a:cs typeface="Microsoft YaHei"/>
              </a:rPr>
              <a:t>排序规则的写法，不能造成比较	</a:t>
            </a:r>
            <a:r>
              <a:rPr dirty="0" sz="1600" spc="-5" b="1">
                <a:latin typeface="Courier New"/>
                <a:cs typeface="Courier New"/>
              </a:rPr>
              <a:t>a1,a2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Microsoft YaHei"/>
                <a:cs typeface="Microsoft YaHei"/>
              </a:rPr>
              <a:t>返回</a:t>
            </a:r>
            <a:r>
              <a:rPr dirty="0" sz="1600" spc="484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true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Microsoft YaHei"/>
                <a:cs typeface="Microsoft YaHei"/>
              </a:rPr>
              <a:t>比较</a:t>
            </a:r>
            <a:r>
              <a:rPr dirty="0" sz="1600" spc="490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a2,a1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Microsoft YaHei"/>
                <a:cs typeface="Microsoft YaHei"/>
              </a:rPr>
              <a:t>也返回</a:t>
            </a:r>
            <a:r>
              <a:rPr dirty="0" sz="1600" spc="484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true</a:t>
            </a:r>
            <a:endParaRPr sz="1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Microsoft YaHei"/>
                <a:cs typeface="Microsoft YaHei"/>
              </a:rPr>
              <a:t>否则</a:t>
            </a:r>
            <a:r>
              <a:rPr dirty="0" sz="1600" spc="-5" b="1">
                <a:latin typeface="Courier New"/>
                <a:cs typeface="Courier New"/>
              </a:rPr>
              <a:t>sort</a:t>
            </a:r>
            <a:r>
              <a:rPr dirty="0" sz="1600" spc="-5" b="1">
                <a:latin typeface="Microsoft YaHei"/>
                <a:cs typeface="Microsoft YaHei"/>
              </a:rPr>
              <a:t>会</a:t>
            </a:r>
            <a:r>
              <a:rPr dirty="0" sz="1600" spc="475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runtime error</a:t>
            </a:r>
            <a:endParaRPr sz="1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600" spc="-10" b="1">
                <a:latin typeface="Microsoft YaHei"/>
                <a:cs typeface="Microsoft YaHei"/>
              </a:rPr>
              <a:t>比</a:t>
            </a:r>
            <a:r>
              <a:rPr dirty="0" sz="1600" spc="-5" b="1">
                <a:latin typeface="Microsoft YaHei"/>
                <a:cs typeface="Microsoft YaHei"/>
              </a:rPr>
              <a:t>较</a:t>
            </a:r>
            <a:r>
              <a:rPr dirty="0" sz="1600" spc="495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a1,a2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Microsoft YaHei"/>
                <a:cs typeface="Microsoft YaHei"/>
              </a:rPr>
              <a:t>返回</a:t>
            </a:r>
            <a:r>
              <a:rPr dirty="0" sz="1600" spc="495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false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Microsoft YaHei"/>
                <a:cs typeface="Microsoft YaHei"/>
              </a:rPr>
              <a:t>比</a:t>
            </a:r>
            <a:r>
              <a:rPr dirty="0" sz="1600" spc="-5" b="1">
                <a:latin typeface="Microsoft YaHei"/>
                <a:cs typeface="Microsoft YaHei"/>
              </a:rPr>
              <a:t>较</a:t>
            </a:r>
            <a:r>
              <a:rPr dirty="0" sz="1600" spc="500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a2,a1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Microsoft YaHei"/>
                <a:cs typeface="Microsoft YaHei"/>
              </a:rPr>
              <a:t>也返</a:t>
            </a:r>
            <a:r>
              <a:rPr dirty="0" sz="1600" spc="-5" b="1">
                <a:latin typeface="Microsoft YaHei"/>
                <a:cs typeface="Microsoft YaHei"/>
              </a:rPr>
              <a:t>回</a:t>
            </a:r>
            <a:r>
              <a:rPr dirty="0" sz="1600" spc="509" b="1">
                <a:latin typeface="Microsoft YaHei"/>
                <a:cs typeface="Microsoft YaHei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false</a:t>
            </a:r>
            <a:r>
              <a:rPr dirty="0" sz="1600" spc="-5" b="1">
                <a:latin typeface="Microsoft YaHei"/>
                <a:cs typeface="Microsoft YaHei"/>
              </a:rPr>
              <a:t>，则没有问题</a:t>
            </a:r>
            <a:endParaRPr sz="16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1775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so</a:t>
            </a:r>
            <a:r>
              <a:rPr dirty="0">
                <a:latin typeface="Arial MT"/>
                <a:cs typeface="Arial MT"/>
              </a:rPr>
              <a:t>r</a:t>
            </a:r>
            <a:r>
              <a:rPr dirty="0">
                <a:latin typeface="Arial MT"/>
                <a:cs typeface="Arial MT"/>
              </a:rPr>
              <a:t>t</a:t>
            </a:r>
            <a:r>
              <a:rPr dirty="0"/>
              <a:t>进行排序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</a:t>
            </a:r>
            <a:r>
              <a:rPr dirty="0" spc="-5"/>
              <a:t>三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29538"/>
            <a:ext cx="7658734" cy="417131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194935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#include &lt;iostream&gt;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#include &lt;cstring&gt;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#include &lt;algorithm&gt; </a:t>
            </a:r>
            <a:r>
              <a:rPr dirty="0" sz="1600" spc="-95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using</a:t>
            </a:r>
            <a:r>
              <a:rPr dirty="0" sz="1600" spc="-3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namespace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std;</a:t>
            </a:r>
            <a:endParaRPr sz="1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7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struct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Rule1</a:t>
            </a:r>
            <a:r>
              <a:rPr dirty="0" sz="160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//按从大到小排序</a:t>
            </a:r>
            <a:endParaRPr sz="1600">
              <a:latin typeface="Microsoft YaHei"/>
              <a:cs typeface="Microsoft YaHei"/>
            </a:endParaRPr>
          </a:p>
          <a:p>
            <a:pPr marL="127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bool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operator()(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b="1">
                <a:solidFill>
                  <a:srgbClr val="070CEB"/>
                </a:solidFill>
                <a:latin typeface="Courier New"/>
                <a:cs typeface="Courier New"/>
              </a:rPr>
              <a:t>int</a:t>
            </a:r>
            <a:r>
              <a:rPr dirty="0" sz="1600" spc="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 a1,const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int</a:t>
            </a:r>
            <a:r>
              <a:rPr dirty="0" sz="160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a2)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a1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&gt;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  <a:spcBef>
                <a:spcPts val="20"/>
              </a:spcBef>
            </a:pPr>
            <a:r>
              <a:rPr dirty="0" sz="1600" spc="-5" b="1">
                <a:latin typeface="Courier New"/>
                <a:cs typeface="Courier New"/>
              </a:rPr>
              <a:t>struct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Rule2</a:t>
            </a:r>
            <a:r>
              <a:rPr dirty="0" sz="1600" spc="2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</a:t>
            </a:r>
            <a:r>
              <a:rPr dirty="0" sz="1600" spc="-10" b="1">
                <a:solidFill>
                  <a:srgbClr val="00AF50"/>
                </a:solidFill>
                <a:latin typeface="Microsoft YaHei"/>
                <a:cs typeface="Microsoft YaHei"/>
              </a:rPr>
              <a:t>按个位数从小到大排序</a:t>
            </a:r>
            <a:endParaRPr sz="1600">
              <a:latin typeface="Microsoft YaHei"/>
              <a:cs typeface="Microsoft YaHei"/>
            </a:endParaRPr>
          </a:p>
          <a:p>
            <a:pPr marL="127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1841500" marR="5080" indent="-91503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bool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operator()(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int</a:t>
            </a:r>
            <a:r>
              <a:rPr dirty="0" sz="1600" spc="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a1,const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int</a:t>
            </a:r>
            <a:r>
              <a:rPr dirty="0" sz="1600" spc="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a2)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a1%10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a2%10;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1775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so</a:t>
            </a:r>
            <a:r>
              <a:rPr dirty="0">
                <a:latin typeface="Arial MT"/>
                <a:cs typeface="Arial MT"/>
              </a:rPr>
              <a:t>r</a:t>
            </a:r>
            <a:r>
              <a:rPr dirty="0">
                <a:latin typeface="Arial MT"/>
                <a:cs typeface="Arial MT"/>
              </a:rPr>
              <a:t>t</a:t>
            </a:r>
            <a:r>
              <a:rPr dirty="0"/>
              <a:t>进行排序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</a:t>
            </a:r>
            <a:r>
              <a:rPr dirty="0" spc="-5"/>
              <a:t>三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6639" y="637412"/>
            <a:ext cx="7767320" cy="343979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927100" marR="3533140" indent="-915035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void Print(int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a[],int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size)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for(int i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0;i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size;++i)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a[i] &lt;&lt;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","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-3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endl;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main()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a[]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12,45,3,98,21,7};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sort(a,a+sizeof(a)/sizeof(int));</a:t>
            </a:r>
            <a:r>
              <a:rPr dirty="0" sz="1600" spc="7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//从小到大</a:t>
            </a:r>
            <a:endParaRPr sz="1600">
              <a:latin typeface="Microsoft YaHei"/>
              <a:cs typeface="Microsoft YaHei"/>
            </a:endParaRPr>
          </a:p>
          <a:p>
            <a:pPr marL="927100" marR="815340">
              <a:lnSpc>
                <a:spcPts val="1939"/>
              </a:lnSpc>
              <a:spcBef>
                <a:spcPts val="35"/>
              </a:spcBef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"1)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Print(a,sizeof(a)/sizeof(int));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sort(a,a+sizeof(a)/sizeof(int),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Rule1()</a:t>
            </a:r>
            <a:r>
              <a:rPr dirty="0" sz="1600" spc="-5" b="1">
                <a:latin typeface="Courier New"/>
                <a:cs typeface="Courier New"/>
              </a:rPr>
              <a:t>);</a:t>
            </a:r>
            <a:r>
              <a:rPr dirty="0" sz="1600" spc="1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//从大到小</a:t>
            </a:r>
            <a:endParaRPr sz="1600">
              <a:latin typeface="Microsoft YaHei"/>
              <a:cs typeface="Microsoft YaHei"/>
            </a:endParaRPr>
          </a:p>
          <a:p>
            <a:pPr marL="927100">
              <a:lnSpc>
                <a:spcPts val="183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"2)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Print(a,sizeof(a)/sizeof(int));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sort(a,a+sizeof(a)/sizeof(int),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Rule2()</a:t>
            </a:r>
            <a:r>
              <a:rPr dirty="0" sz="1600" spc="-5" b="1">
                <a:latin typeface="Courier New"/>
                <a:cs typeface="Courier New"/>
              </a:rPr>
              <a:t>);</a:t>
            </a:r>
            <a:r>
              <a:rPr dirty="0" sz="1600" spc="114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//按个位数从小到大</a:t>
            </a:r>
            <a:endParaRPr sz="1600">
              <a:latin typeface="Microsoft YaHei"/>
              <a:cs typeface="Microsoft YaHei"/>
            </a:endParaRPr>
          </a:p>
          <a:p>
            <a:pPr marL="9271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"3)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Print(a,sizeof(a)/sizeof(int));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01344" y="4052112"/>
            <a:ext cx="1123315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7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6639" y="4295952"/>
            <a:ext cx="14732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03492" y="4084320"/>
            <a:ext cx="2519172" cy="935736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6603492" y="4084320"/>
            <a:ext cx="2519680" cy="93599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wrap="square" lIns="0" tIns="80010" rIns="0" bIns="0" rtlCol="0" vert="horz">
            <a:spAutoFit/>
          </a:bodyPr>
          <a:lstStyle/>
          <a:p>
            <a:pPr marL="106045">
              <a:lnSpc>
                <a:spcPct val="100000"/>
              </a:lnSpc>
              <a:spcBef>
                <a:spcPts val="630"/>
              </a:spcBef>
            </a:pPr>
            <a:r>
              <a:rPr dirty="0" sz="1600" spc="-5" b="1">
                <a:latin typeface="Courier New"/>
                <a:cs typeface="Courier New"/>
              </a:rPr>
              <a:t>1)</a:t>
            </a:r>
            <a:r>
              <a:rPr dirty="0" sz="1600" spc="-7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3,7,12,21,45,98,</a:t>
            </a:r>
            <a:endParaRPr sz="1600">
              <a:latin typeface="Courier New"/>
              <a:cs typeface="Courier New"/>
            </a:endParaRPr>
          </a:p>
          <a:p>
            <a:pPr marL="10604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2)</a:t>
            </a:r>
            <a:r>
              <a:rPr dirty="0" sz="1600" spc="-7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98,45,21,12,7,3,</a:t>
            </a:r>
            <a:endParaRPr sz="1600">
              <a:latin typeface="Courier New"/>
              <a:cs typeface="Courier New"/>
            </a:endParaRPr>
          </a:p>
          <a:p>
            <a:pPr marL="10604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3)</a:t>
            </a:r>
            <a:r>
              <a:rPr dirty="0" sz="1600" spc="-7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21,12,3,45,7,98,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7015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so</a:t>
            </a:r>
            <a:r>
              <a:rPr dirty="0">
                <a:latin typeface="Arial MT"/>
                <a:cs typeface="Arial MT"/>
              </a:rPr>
              <a:t>r</a:t>
            </a:r>
            <a:r>
              <a:rPr dirty="0">
                <a:latin typeface="Arial MT"/>
                <a:cs typeface="Arial MT"/>
              </a:rPr>
              <a:t>t</a:t>
            </a:r>
            <a:r>
              <a:rPr dirty="0"/>
              <a:t>对结构数组进行排序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用法三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29538"/>
            <a:ext cx="7164070" cy="295211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470027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#include &lt;iostream&gt;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#include &lt;cstring&gt;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#include &lt;algorithm&gt;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using namespace </a:t>
            </a:r>
            <a:r>
              <a:rPr dirty="0" sz="1600" b="1">
                <a:latin typeface="Courier New"/>
                <a:cs typeface="Courier New"/>
              </a:rPr>
              <a:t>std;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struct Student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 marR="452056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char</a:t>
            </a:r>
            <a:r>
              <a:rPr dirty="0" sz="1600" spc="-7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name[20];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10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id;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double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gpa;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Student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students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[] 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{"Jack",112,3.4},{"Mary",102,3.8},{"Mary",117,3.9},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{"Ala",333,3.5},{"Zero",101,4.0}};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7015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so</a:t>
            </a:r>
            <a:r>
              <a:rPr dirty="0">
                <a:latin typeface="Arial MT"/>
                <a:cs typeface="Arial MT"/>
              </a:rPr>
              <a:t>r</a:t>
            </a:r>
            <a:r>
              <a:rPr dirty="0">
                <a:latin typeface="Arial MT"/>
                <a:cs typeface="Arial MT"/>
              </a:rPr>
              <a:t>t</a:t>
            </a:r>
            <a:r>
              <a:rPr dirty="0"/>
              <a:t>对结构数组进行排序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用法三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32586"/>
            <a:ext cx="8637270" cy="41681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ts val="191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struct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StudentRule1</a:t>
            </a:r>
            <a:r>
              <a:rPr dirty="0" sz="1600" spc="3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//按姓名从小到大排</a:t>
            </a:r>
            <a:endParaRPr sz="1600">
              <a:latin typeface="Microsoft YaHei"/>
              <a:cs typeface="Microsoft YaHei"/>
            </a:endParaRPr>
          </a:p>
          <a:p>
            <a:pPr marL="9271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bool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operator()</a:t>
            </a:r>
            <a:r>
              <a:rPr dirty="0" sz="1600" b="1">
                <a:latin typeface="Courier New"/>
                <a:cs typeface="Courier New"/>
              </a:rPr>
              <a:t> (const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2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s1,const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1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s2)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if( stricmp(s1.name,s2.name) 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0)</a:t>
            </a:r>
            <a:endParaRPr sz="1600">
              <a:latin typeface="Courier New"/>
              <a:cs typeface="Courier New"/>
            </a:endParaRPr>
          </a:p>
          <a:p>
            <a:pPr marL="1841500" marR="4409440" indent="9144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8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true;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return false;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struct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StudentRule2</a:t>
            </a:r>
            <a:r>
              <a:rPr dirty="0" sz="1600" spc="4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</a:t>
            </a:r>
            <a:r>
              <a:rPr dirty="0" sz="1600" spc="-10" b="1">
                <a:solidFill>
                  <a:srgbClr val="00AF50"/>
                </a:solidFill>
                <a:latin typeface="Microsoft YaHei"/>
                <a:cs typeface="Microsoft YaHei"/>
              </a:rPr>
              <a:t>按id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从小到大排</a:t>
            </a:r>
            <a:endParaRPr sz="1600">
              <a:latin typeface="Microsoft YaHei"/>
              <a:cs typeface="Microsoft YaHei"/>
            </a:endParaRPr>
          </a:p>
          <a:p>
            <a:pPr marL="1841500" marR="5080" indent="-915035">
              <a:lnSpc>
                <a:spcPts val="1920"/>
              </a:lnSpc>
              <a:spcBef>
                <a:spcPts val="55"/>
              </a:spcBef>
            </a:pPr>
            <a:r>
              <a:rPr dirty="0" sz="1600" spc="-5" b="1">
                <a:latin typeface="Courier New"/>
                <a:cs typeface="Courier New"/>
              </a:rPr>
              <a:t>bool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operator()</a:t>
            </a:r>
            <a:r>
              <a:rPr dirty="0" sz="1600" b="1">
                <a:latin typeface="Courier New"/>
                <a:cs typeface="Courier New"/>
              </a:rPr>
              <a:t> (const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2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s1,const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1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s2)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s1.id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 s2.id;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ts val="1855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struct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StudentRule3</a:t>
            </a:r>
            <a:r>
              <a:rPr dirty="0" sz="1600" spc="3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</a:t>
            </a:r>
            <a:r>
              <a:rPr dirty="0" sz="1600" spc="-15" b="1">
                <a:solidFill>
                  <a:srgbClr val="00AF50"/>
                </a:solidFill>
                <a:latin typeface="Microsoft YaHei"/>
                <a:cs typeface="Microsoft YaHei"/>
              </a:rPr>
              <a:t>gpa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从高到低排</a:t>
            </a:r>
            <a:endParaRPr sz="1600">
              <a:latin typeface="Microsoft YaHei"/>
              <a:cs typeface="Microsoft YaHei"/>
            </a:endParaRPr>
          </a:p>
          <a:p>
            <a:pPr marL="1841500" marR="5080" indent="-915035">
              <a:lnSpc>
                <a:spcPts val="1920"/>
              </a:lnSpc>
              <a:spcBef>
                <a:spcPts val="50"/>
              </a:spcBef>
            </a:pPr>
            <a:r>
              <a:rPr dirty="0" sz="1600" spc="-5" b="1">
                <a:latin typeface="Courier New"/>
                <a:cs typeface="Courier New"/>
              </a:rPr>
              <a:t>bool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operator()</a:t>
            </a:r>
            <a:r>
              <a:rPr dirty="0" sz="1600" b="1">
                <a:latin typeface="Courier New"/>
                <a:cs typeface="Courier New"/>
              </a:rPr>
              <a:t> (const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2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s1,const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1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s2)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s1.gpa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&gt; s2.gpa;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ts val="1855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7015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so</a:t>
            </a:r>
            <a:r>
              <a:rPr dirty="0">
                <a:latin typeface="Arial MT"/>
                <a:cs typeface="Arial MT"/>
              </a:rPr>
              <a:t>r</a:t>
            </a:r>
            <a:r>
              <a:rPr dirty="0">
                <a:latin typeface="Arial MT"/>
                <a:cs typeface="Arial MT"/>
              </a:rPr>
              <a:t>t</a:t>
            </a:r>
            <a:r>
              <a:rPr dirty="0"/>
              <a:t>对结构数组进行排序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用法三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1116914"/>
            <a:ext cx="7410450" cy="14890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void PrintStudents(Student </a:t>
            </a:r>
            <a:r>
              <a:rPr dirty="0" sz="1600" b="1">
                <a:latin typeface="Courier New"/>
                <a:cs typeface="Courier New"/>
              </a:rPr>
              <a:t>s[],int </a:t>
            </a:r>
            <a:r>
              <a:rPr dirty="0" sz="1600" spc="-5" b="1">
                <a:latin typeface="Courier New"/>
                <a:cs typeface="Courier New"/>
              </a:rPr>
              <a:t>size){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for(int i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 0;i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size;++i)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"("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 s[i].name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","</a:t>
            </a:r>
            <a:endParaRPr sz="1600">
              <a:latin typeface="Courier New"/>
              <a:cs typeface="Courier New"/>
            </a:endParaRPr>
          </a:p>
          <a:p>
            <a:pPr marL="27559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&lt;&lt; s[i].id &lt;&lt;"," &lt;&lt;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s[i].gpa</a:t>
            </a:r>
            <a:r>
              <a:rPr dirty="0" sz="1600" spc="-5" b="1">
                <a:latin typeface="Courier New"/>
                <a:cs typeface="Courier New"/>
              </a:rPr>
              <a:t> &lt;&lt;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") "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endl;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7015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so</a:t>
            </a:r>
            <a:r>
              <a:rPr dirty="0">
                <a:latin typeface="Arial MT"/>
                <a:cs typeface="Arial MT"/>
              </a:rPr>
              <a:t>r</a:t>
            </a:r>
            <a:r>
              <a:rPr dirty="0">
                <a:latin typeface="Arial MT"/>
                <a:cs typeface="Arial MT"/>
              </a:rPr>
              <a:t>t</a:t>
            </a:r>
            <a:r>
              <a:rPr dirty="0"/>
              <a:t>对结构数组进行排序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用法三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629538"/>
            <a:ext cx="7442200" cy="27082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main()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50038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sizeof(students)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/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sizeof(Student);</a:t>
            </a:r>
            <a:endParaRPr sz="1600">
              <a:latin typeface="Courier New"/>
              <a:cs typeface="Courier New"/>
            </a:endParaRPr>
          </a:p>
          <a:p>
            <a:pPr marL="500380" marR="5080" indent="1270">
              <a:lnSpc>
                <a:spcPct val="99800"/>
              </a:lnSpc>
              <a:spcBef>
                <a:spcPts val="30"/>
              </a:spcBef>
            </a:pPr>
            <a:r>
              <a:rPr dirty="0" sz="1600" spc="-5" b="1">
                <a:latin typeface="Courier New"/>
                <a:cs typeface="Courier New"/>
              </a:rPr>
              <a:t>sort(students,students+n,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StudentRule1()</a:t>
            </a:r>
            <a:r>
              <a:rPr dirty="0" sz="1600" spc="-5" b="1">
                <a:latin typeface="Courier New"/>
                <a:cs typeface="Courier New"/>
              </a:rPr>
              <a:t>);</a:t>
            </a:r>
            <a:r>
              <a:rPr dirty="0" sz="1600" spc="-39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//按姓名从小到大排 </a:t>
            </a:r>
            <a:r>
              <a:rPr dirty="0" sz="1600" spc="-5" b="1">
                <a:latin typeface="Courier New"/>
                <a:cs typeface="Courier New"/>
              </a:rPr>
              <a:t>PrintStudents(students,n);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sort(students,students+n,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StudentRule2()</a:t>
            </a:r>
            <a:r>
              <a:rPr dirty="0" sz="1600" spc="-5" b="1">
                <a:latin typeface="Courier New"/>
                <a:cs typeface="Courier New"/>
              </a:rPr>
              <a:t>);</a:t>
            </a:r>
            <a:r>
              <a:rPr dirty="0" sz="1600" spc="9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</a:t>
            </a:r>
            <a:r>
              <a:rPr dirty="0" sz="1600" spc="-10" b="1">
                <a:solidFill>
                  <a:srgbClr val="00AF50"/>
                </a:solidFill>
                <a:latin typeface="Microsoft YaHei"/>
                <a:cs typeface="Microsoft YaHei"/>
              </a:rPr>
              <a:t>id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从小到大排 </a:t>
            </a:r>
            <a:r>
              <a:rPr dirty="0" sz="1600" spc="-5" b="1">
                <a:latin typeface="Courier New"/>
                <a:cs typeface="Courier New"/>
              </a:rPr>
              <a:t>PrintStudents(students,n);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sort(students,students+n,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StudentRule3()</a:t>
            </a:r>
            <a:r>
              <a:rPr dirty="0" sz="1600" spc="-5" b="1">
                <a:latin typeface="Courier New"/>
                <a:cs typeface="Courier New"/>
              </a:rPr>
              <a:t>);</a:t>
            </a:r>
            <a:r>
              <a:rPr dirty="0" sz="1600" spc="15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</a:t>
            </a:r>
            <a:r>
              <a:rPr dirty="0" sz="1600" spc="-10" b="1">
                <a:solidFill>
                  <a:srgbClr val="00AF50"/>
                </a:solidFill>
                <a:latin typeface="Microsoft YaHei"/>
                <a:cs typeface="Microsoft YaHei"/>
              </a:rPr>
              <a:t>按</a:t>
            </a:r>
            <a:r>
              <a:rPr dirty="0" sz="1600" spc="-15" b="1">
                <a:solidFill>
                  <a:srgbClr val="00AF50"/>
                </a:solidFill>
                <a:latin typeface="Microsoft YaHei"/>
                <a:cs typeface="Microsoft YaHei"/>
              </a:rPr>
              <a:t>gpa</a:t>
            </a:r>
            <a:r>
              <a:rPr dirty="0" sz="1600" spc="-10" b="1">
                <a:solidFill>
                  <a:srgbClr val="00AF50"/>
                </a:solidFill>
                <a:latin typeface="Microsoft YaHei"/>
                <a:cs typeface="Microsoft YaHei"/>
              </a:rPr>
              <a:t>从高到低排 </a:t>
            </a:r>
            <a:r>
              <a:rPr dirty="0" sz="1600" spc="-5" b="1">
                <a:latin typeface="Courier New"/>
                <a:cs typeface="Courier New"/>
              </a:rPr>
              <a:t>PrintStudents(students,n);</a:t>
            </a:r>
            <a:endParaRPr sz="1600">
              <a:latin typeface="Courier New"/>
              <a:cs typeface="Courier New"/>
            </a:endParaRPr>
          </a:p>
          <a:p>
            <a:pPr marL="50038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5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528" y="3579876"/>
            <a:ext cx="9035796" cy="83058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33528" y="3579876"/>
            <a:ext cx="9036050" cy="830580"/>
          </a:xfrm>
          <a:prstGeom prst="rect">
            <a:avLst/>
          </a:prstGeom>
          <a:ln w="3175">
            <a:solidFill>
              <a:srgbClr val="000000"/>
            </a:solidFill>
          </a:ln>
        </p:spPr>
        <p:txBody>
          <a:bodyPr wrap="square" lIns="0" tIns="22860" rIns="0" bIns="0" rtlCol="0" vert="horz">
            <a:spAutoFit/>
          </a:bodyPr>
          <a:lstStyle/>
          <a:p>
            <a:pPr marL="90805">
              <a:lnSpc>
                <a:spcPct val="100000"/>
              </a:lnSpc>
              <a:spcBef>
                <a:spcPts val="180"/>
              </a:spcBef>
            </a:pPr>
            <a:r>
              <a:rPr dirty="0" sz="1600" spc="-5" b="1">
                <a:latin typeface="Courier New"/>
                <a:cs typeface="Courier New"/>
              </a:rPr>
              <a:t>(Ala,333,3.5)</a:t>
            </a:r>
            <a:r>
              <a:rPr dirty="0" sz="1600" spc="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(Jack,112,3.4)</a:t>
            </a:r>
            <a:r>
              <a:rPr dirty="0" sz="1600" spc="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(Mary,102,3.8)</a:t>
            </a:r>
            <a:r>
              <a:rPr dirty="0" sz="1600" spc="5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(Mary,117,3.9)</a:t>
            </a:r>
            <a:r>
              <a:rPr dirty="0" sz="1600" spc="4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(Zero,101,4)</a:t>
            </a:r>
            <a:endParaRPr sz="1600">
              <a:latin typeface="Courier New"/>
              <a:cs typeface="Courier New"/>
            </a:endParaRPr>
          </a:p>
          <a:p>
            <a:pPr marL="9080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(Zero,101,4)</a:t>
            </a:r>
            <a:r>
              <a:rPr dirty="0" sz="1600" spc="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(Mary,102,3.8)</a:t>
            </a:r>
            <a:r>
              <a:rPr dirty="0" sz="1600" spc="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(Jack,112,3.4)</a:t>
            </a:r>
            <a:r>
              <a:rPr dirty="0" sz="1600" spc="4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(Mary,117,3.9)</a:t>
            </a:r>
            <a:r>
              <a:rPr dirty="0" sz="1600" spc="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(Ala,333,3.5)</a:t>
            </a:r>
            <a:endParaRPr sz="1600">
              <a:latin typeface="Courier New"/>
              <a:cs typeface="Courier New"/>
            </a:endParaRPr>
          </a:p>
          <a:p>
            <a:pPr marL="90805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(Zero,101,4)</a:t>
            </a:r>
            <a:r>
              <a:rPr dirty="0" sz="1600" spc="6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(Mary,117,3.9)</a:t>
            </a:r>
            <a:r>
              <a:rPr dirty="0" sz="1600" spc="5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(Mary,102,3.8)</a:t>
            </a:r>
            <a:r>
              <a:rPr dirty="0" sz="1600" spc="6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(Ala,333,3.5)</a:t>
            </a:r>
            <a:r>
              <a:rPr dirty="0" sz="1600" spc="5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(Jack,112,3.4)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14</a:t>
            </a:fld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0194" y="2490977"/>
            <a:ext cx="1699260" cy="3606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solidFill>
                  <a:srgbClr val="1F487C"/>
                </a:solidFill>
                <a:latin typeface="Microsoft YaHei"/>
                <a:cs typeface="Microsoft YaHei"/>
              </a:rPr>
              <a:t>二分查找算法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244333" y="4668113"/>
            <a:ext cx="1647189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Microsoft YaHei"/>
                <a:cs typeface="Microsoft YaHei"/>
              </a:rPr>
              <a:t>美国拱门国家公园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9001" y="428116"/>
            <a:ext cx="6216650" cy="415912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02196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MT"/>
                <a:cs typeface="Arial MT"/>
              </a:rPr>
              <a:t>ST</a:t>
            </a:r>
            <a:r>
              <a:rPr dirty="0" spc="-10">
                <a:latin typeface="Arial MT"/>
                <a:cs typeface="Arial MT"/>
              </a:rPr>
              <a:t>L</a:t>
            </a:r>
            <a:r>
              <a:rPr dirty="0"/>
              <a:t>中的二分查找算法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18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946226"/>
            <a:ext cx="5542280" cy="153098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76225" indent="-26416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276860" algn="l"/>
              </a:tabLst>
            </a:pPr>
            <a:r>
              <a:rPr dirty="0" sz="2000" spc="-5">
                <a:latin typeface="Microsoft YaHei"/>
                <a:cs typeface="Microsoft YaHei"/>
              </a:rPr>
              <a:t>STL</a:t>
            </a:r>
            <a:r>
              <a:rPr dirty="0" sz="2000">
                <a:latin typeface="Microsoft YaHei"/>
                <a:cs typeface="Microsoft YaHei"/>
              </a:rPr>
              <a:t>提供在排好序的</a:t>
            </a:r>
            <a:r>
              <a:rPr dirty="0" sz="2000" spc="-10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组上</a:t>
            </a:r>
            <a:r>
              <a:rPr dirty="0" sz="2000" spc="-10">
                <a:latin typeface="Microsoft YaHei"/>
                <a:cs typeface="Microsoft YaHei"/>
              </a:rPr>
              <a:t>进</a:t>
            </a:r>
            <a:r>
              <a:rPr dirty="0" sz="2000">
                <a:latin typeface="Microsoft YaHei"/>
                <a:cs typeface="Microsoft YaHei"/>
              </a:rPr>
              <a:t>行二</a:t>
            </a:r>
            <a:r>
              <a:rPr dirty="0" sz="2000" spc="-10">
                <a:latin typeface="Microsoft YaHei"/>
                <a:cs typeface="Microsoft YaHei"/>
              </a:rPr>
              <a:t>分</a:t>
            </a:r>
            <a:r>
              <a:rPr dirty="0" sz="2000">
                <a:latin typeface="Microsoft YaHei"/>
                <a:cs typeface="Microsoft YaHei"/>
              </a:rPr>
              <a:t>查找</a:t>
            </a:r>
            <a:r>
              <a:rPr dirty="0" sz="2000" spc="-10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算法</a:t>
            </a:r>
            <a:endParaRPr sz="2000">
              <a:latin typeface="Microsoft YaHei"/>
              <a:cs typeface="Microsoft YaHei"/>
            </a:endParaRPr>
          </a:p>
          <a:p>
            <a:pPr marL="12700" marR="3540125">
              <a:lnSpc>
                <a:spcPct val="100000"/>
              </a:lnSpc>
              <a:spcBef>
                <a:spcPts val="2245"/>
              </a:spcBef>
            </a:pPr>
            <a:r>
              <a:rPr dirty="0" sz="2000" spc="-5" b="1">
                <a:latin typeface="Courier New"/>
                <a:cs typeface="Courier New"/>
              </a:rPr>
              <a:t>binary_search  </a:t>
            </a:r>
            <a:r>
              <a:rPr dirty="0" sz="2000" spc="-5" b="1">
                <a:latin typeface="Courier New"/>
                <a:cs typeface="Courier New"/>
              </a:rPr>
              <a:t>lower_bound </a:t>
            </a:r>
            <a:r>
              <a:rPr dirty="0" sz="200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upper_bound</a:t>
            </a:r>
            <a:endParaRPr sz="20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59625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binary_search</a:t>
            </a:r>
            <a:r>
              <a:rPr dirty="0"/>
              <a:t>进行二分查找（用法一）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18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946226"/>
            <a:ext cx="8331200" cy="368490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在从小到大排好序的基</a:t>
            </a:r>
            <a:r>
              <a:rPr dirty="0" sz="2000" spc="-10">
                <a:latin typeface="Microsoft YaHei"/>
                <a:cs typeface="Microsoft YaHei"/>
              </a:rPr>
              <a:t>本</a:t>
            </a:r>
            <a:r>
              <a:rPr dirty="0" sz="2000">
                <a:latin typeface="Microsoft YaHei"/>
                <a:cs typeface="Microsoft YaHei"/>
              </a:rPr>
              <a:t>类型</a:t>
            </a:r>
            <a:r>
              <a:rPr dirty="0" sz="2000" spc="-10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组上</a:t>
            </a:r>
            <a:r>
              <a:rPr dirty="0" sz="2000" spc="-10">
                <a:latin typeface="Microsoft YaHei"/>
                <a:cs typeface="Microsoft YaHei"/>
              </a:rPr>
              <a:t>进</a:t>
            </a:r>
            <a:r>
              <a:rPr dirty="0" sz="2000">
                <a:latin typeface="Microsoft YaHei"/>
                <a:cs typeface="Microsoft YaHei"/>
              </a:rPr>
              <a:t>行二</a:t>
            </a:r>
            <a:r>
              <a:rPr dirty="0" sz="2000" spc="-10">
                <a:latin typeface="Microsoft YaHei"/>
                <a:cs typeface="Microsoft YaHei"/>
              </a:rPr>
              <a:t>分</a:t>
            </a:r>
            <a:r>
              <a:rPr dirty="0" sz="2000">
                <a:latin typeface="Microsoft YaHei"/>
                <a:cs typeface="Microsoft YaHei"/>
              </a:rPr>
              <a:t>查找</a:t>
            </a:r>
            <a:endParaRPr sz="20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2280"/>
              </a:spcBef>
            </a:pP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binary_search(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+n1</a:t>
            </a:r>
            <a:r>
              <a:rPr dirty="0" sz="2000" spc="-5" b="1">
                <a:solidFill>
                  <a:srgbClr val="FF0000"/>
                </a:solidFill>
                <a:latin typeface="Microsoft YaHei"/>
                <a:cs typeface="Microsoft YaHei"/>
              </a:rPr>
              <a:t>，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+n2,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值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);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spc="-5">
                <a:latin typeface="Microsoft YaHei"/>
                <a:cs typeface="Microsoft YaHei"/>
              </a:rPr>
              <a:t>n1</a:t>
            </a:r>
            <a:r>
              <a:rPr dirty="0" sz="2000">
                <a:latin typeface="Microsoft YaHei"/>
                <a:cs typeface="Microsoft YaHei"/>
              </a:rPr>
              <a:t>和</a:t>
            </a:r>
            <a:r>
              <a:rPr dirty="0" sz="2000" spc="-5">
                <a:latin typeface="Microsoft YaHei"/>
                <a:cs typeface="Microsoft YaHei"/>
              </a:rPr>
              <a:t>n2</a:t>
            </a:r>
            <a:r>
              <a:rPr dirty="0" sz="2000">
                <a:latin typeface="Microsoft YaHei"/>
                <a:cs typeface="Microsoft YaHei"/>
              </a:rPr>
              <a:t>都是</a:t>
            </a:r>
            <a:r>
              <a:rPr dirty="0" sz="2000" spc="-5">
                <a:latin typeface="Microsoft YaHei"/>
                <a:cs typeface="Microsoft YaHei"/>
              </a:rPr>
              <a:t>int</a:t>
            </a:r>
            <a:r>
              <a:rPr dirty="0" sz="2000">
                <a:latin typeface="Microsoft YaHei"/>
                <a:cs typeface="Microsoft YaHei"/>
              </a:rPr>
              <a:t>类型的表达式，可以包含变量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如果</a:t>
            </a:r>
            <a:r>
              <a:rPr dirty="0" sz="2000" spc="-5">
                <a:latin typeface="Microsoft YaHei"/>
                <a:cs typeface="Microsoft YaHei"/>
              </a:rPr>
              <a:t>n1=0,</a:t>
            </a:r>
            <a:r>
              <a:rPr dirty="0" sz="2000">
                <a:latin typeface="Microsoft YaHei"/>
                <a:cs typeface="Microsoft YaHei"/>
              </a:rPr>
              <a:t>则</a:t>
            </a:r>
            <a:r>
              <a:rPr dirty="0" sz="2000" spc="-4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+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n1</a:t>
            </a:r>
            <a:r>
              <a:rPr dirty="0" sz="2000">
                <a:latin typeface="Microsoft YaHei"/>
                <a:cs typeface="Microsoft YaHei"/>
              </a:rPr>
              <a:t>可以不写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280"/>
              </a:spcBef>
            </a:pPr>
            <a:r>
              <a:rPr dirty="0" sz="2000">
                <a:latin typeface="Microsoft YaHei"/>
                <a:cs typeface="Microsoft YaHei"/>
              </a:rPr>
              <a:t>查找区间为下标范围</a:t>
            </a:r>
            <a:r>
              <a:rPr dirty="0" sz="2000" spc="5">
                <a:latin typeface="Microsoft YaHei"/>
                <a:cs typeface="Microsoft YaHei"/>
              </a:rPr>
              <a:t>为</a:t>
            </a:r>
            <a:r>
              <a:rPr dirty="0" sz="2000" spc="-5" b="1">
                <a:latin typeface="Courier New"/>
                <a:cs typeface="Courier New"/>
              </a:rPr>
              <a:t>[n1,n2)</a:t>
            </a:r>
            <a:r>
              <a:rPr dirty="0" sz="2000" spc="-10">
                <a:latin typeface="Microsoft YaHei"/>
                <a:cs typeface="Microsoft YaHei"/>
              </a:rPr>
              <a:t>的</a:t>
            </a:r>
            <a:r>
              <a:rPr dirty="0" sz="2000" spc="5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下标</a:t>
            </a:r>
            <a:r>
              <a:rPr dirty="0" sz="2000" spc="-10">
                <a:solidFill>
                  <a:srgbClr val="070CEB"/>
                </a:solidFill>
                <a:latin typeface="Microsoft YaHei"/>
                <a:cs typeface="Microsoft YaHei"/>
              </a:rPr>
              <a:t>为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n2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的元</a:t>
            </a:r>
            <a:r>
              <a:rPr dirty="0" sz="2000" spc="-20">
                <a:solidFill>
                  <a:srgbClr val="070CEB"/>
                </a:solidFill>
                <a:latin typeface="Microsoft YaHei"/>
                <a:cs typeface="Microsoft YaHei"/>
              </a:rPr>
              <a:t>素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不在</a:t>
            </a:r>
            <a:r>
              <a:rPr dirty="0" sz="2000" spc="-20">
                <a:solidFill>
                  <a:srgbClr val="070CEB"/>
                </a:solidFill>
                <a:latin typeface="Microsoft YaHei"/>
                <a:cs typeface="Microsoft YaHei"/>
              </a:rPr>
              <a:t>查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找区</a:t>
            </a:r>
            <a:r>
              <a:rPr dirty="0" sz="2000" spc="-20">
                <a:solidFill>
                  <a:srgbClr val="070CEB"/>
                </a:solidFill>
                <a:latin typeface="Microsoft YaHei"/>
                <a:cs typeface="Microsoft YaHei"/>
              </a:rPr>
              <a:t>间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内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>
                <a:latin typeface="Microsoft YaHei"/>
                <a:cs typeface="Microsoft YaHei"/>
              </a:rPr>
              <a:t>在该区间内查找"等于"值</a:t>
            </a:r>
            <a:r>
              <a:rPr dirty="0" sz="2000" spc="-15">
                <a:latin typeface="Microsoft YaHei"/>
                <a:cs typeface="Microsoft YaHei"/>
              </a:rPr>
              <a:t>”</a:t>
            </a:r>
            <a:r>
              <a:rPr dirty="0" sz="2000">
                <a:latin typeface="Microsoft YaHei"/>
                <a:cs typeface="Microsoft YaHei"/>
              </a:rPr>
              <a:t>的元</a:t>
            </a:r>
            <a:r>
              <a:rPr dirty="0" sz="2000" spc="-15">
                <a:latin typeface="Microsoft YaHei"/>
                <a:cs typeface="Microsoft YaHei"/>
              </a:rPr>
              <a:t>素</a:t>
            </a:r>
            <a:r>
              <a:rPr dirty="0" sz="2000">
                <a:latin typeface="Microsoft YaHei"/>
                <a:cs typeface="Microsoft YaHei"/>
              </a:rPr>
              <a:t>，返</a:t>
            </a:r>
            <a:r>
              <a:rPr dirty="0" sz="2000" spc="-15">
                <a:latin typeface="Microsoft YaHei"/>
                <a:cs typeface="Microsoft YaHei"/>
              </a:rPr>
              <a:t>回</a:t>
            </a:r>
            <a:r>
              <a:rPr dirty="0" sz="2000">
                <a:latin typeface="Microsoft YaHei"/>
                <a:cs typeface="Microsoft YaHei"/>
              </a:rPr>
              <a:t>值为</a:t>
            </a:r>
            <a:r>
              <a:rPr dirty="0" sz="2000" spc="-5">
                <a:latin typeface="Microsoft YaHei"/>
                <a:cs typeface="Microsoft YaHei"/>
              </a:rPr>
              <a:t>true(</a:t>
            </a:r>
            <a:r>
              <a:rPr dirty="0" sz="2000" spc="-15">
                <a:latin typeface="Microsoft YaHei"/>
                <a:cs typeface="Microsoft YaHei"/>
              </a:rPr>
              <a:t>找</a:t>
            </a:r>
            <a:r>
              <a:rPr dirty="0" sz="2000">
                <a:latin typeface="Microsoft YaHei"/>
                <a:cs typeface="Microsoft YaHei"/>
              </a:rPr>
              <a:t>到）</a:t>
            </a:r>
            <a:r>
              <a:rPr dirty="0" sz="2000" spc="-15">
                <a:latin typeface="Microsoft YaHei"/>
                <a:cs typeface="Microsoft YaHei"/>
              </a:rPr>
              <a:t>或</a:t>
            </a:r>
            <a:r>
              <a:rPr dirty="0" sz="2000" spc="-5">
                <a:latin typeface="Microsoft YaHei"/>
                <a:cs typeface="Microsoft YaHei"/>
              </a:rPr>
              <a:t>false(</a:t>
            </a:r>
            <a:r>
              <a:rPr dirty="0" sz="2000">
                <a:latin typeface="Microsoft YaHei"/>
                <a:cs typeface="Microsoft YaHei"/>
              </a:rPr>
              <a:t>没找</a:t>
            </a:r>
            <a:r>
              <a:rPr dirty="0" sz="2000" spc="-15">
                <a:latin typeface="Microsoft YaHei"/>
                <a:cs typeface="Microsoft YaHei"/>
              </a:rPr>
              <a:t>到</a:t>
            </a:r>
            <a:r>
              <a:rPr dirty="0" sz="2000">
                <a:latin typeface="Microsoft YaHei"/>
                <a:cs typeface="Microsoft YaHei"/>
              </a:rPr>
              <a:t>）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3580129" algn="l"/>
              </a:tabLst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"等于"的含义：</a:t>
            </a:r>
            <a:r>
              <a:rPr dirty="0" sz="2000" spc="-2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a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等于 B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&lt;=&gt;	a</a:t>
            </a:r>
            <a:r>
              <a:rPr dirty="0" sz="2000" spc="-3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&lt;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b和b</a:t>
            </a:r>
            <a:r>
              <a:rPr dirty="0" sz="2000" spc="-3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&lt;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a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都不成立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995422" y="74802"/>
            <a:ext cx="2061845" cy="33083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000000"/>
                </a:solidFill>
              </a:rPr>
              <a:t>信息科学技术学院</a:t>
            </a:r>
            <a:endParaRPr sz="2000"/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650991" y="556259"/>
            <a:ext cx="3241548" cy="4320540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832510" y="1517726"/>
            <a:ext cx="3803015" cy="2037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Microsoft YaHei"/>
                <a:cs typeface="Microsoft YaHei"/>
              </a:rPr>
              <a:t>指定教材</a:t>
            </a:r>
            <a:r>
              <a:rPr dirty="0" sz="1800">
                <a:latin typeface="Malgun Gothic Semilight"/>
                <a:cs typeface="Malgun Gothic Semilight"/>
              </a:rPr>
              <a:t>：</a:t>
            </a:r>
            <a:endParaRPr sz="1800">
              <a:latin typeface="Malgun Gothic Semilight"/>
              <a:cs typeface="Malgun Gothic Semilight"/>
            </a:endParaRPr>
          </a:p>
          <a:p>
            <a:pPr algn="ctr">
              <a:lnSpc>
                <a:spcPct val="100000"/>
              </a:lnSpc>
              <a:spcBef>
                <a:spcPts val="2140"/>
              </a:spcBef>
            </a:pPr>
            <a:r>
              <a:rPr dirty="0" sz="2400" spc="5">
                <a:latin typeface="Malgun Gothic Semilight"/>
                <a:cs typeface="Malgun Gothic Semilight"/>
              </a:rPr>
              <a:t>《</a:t>
            </a:r>
            <a:r>
              <a:rPr dirty="0" sz="2400" b="1">
                <a:latin typeface="Microsoft YaHei"/>
                <a:cs typeface="Microsoft YaHei"/>
              </a:rPr>
              <a:t>新标</a:t>
            </a:r>
            <a:r>
              <a:rPr dirty="0" sz="2400" spc="-5" b="1">
                <a:latin typeface="Microsoft YaHei"/>
                <a:cs typeface="Microsoft YaHei"/>
              </a:rPr>
              <a:t>准C++</a:t>
            </a:r>
            <a:r>
              <a:rPr dirty="0" sz="2400" b="1">
                <a:latin typeface="Microsoft YaHei"/>
                <a:cs typeface="Microsoft YaHei"/>
              </a:rPr>
              <a:t>程序设计教程</a:t>
            </a:r>
            <a:r>
              <a:rPr dirty="0" sz="2400">
                <a:latin typeface="Malgun Gothic Semilight"/>
                <a:cs typeface="Malgun Gothic Semilight"/>
              </a:rPr>
              <a:t>》</a:t>
            </a:r>
            <a:endParaRPr sz="2400">
              <a:latin typeface="Malgun Gothic Semilight"/>
              <a:cs typeface="Malgun Gothic Semilight"/>
            </a:endParaRPr>
          </a:p>
          <a:p>
            <a:pPr algn="ctr">
              <a:lnSpc>
                <a:spcPct val="100000"/>
              </a:lnSpc>
              <a:spcBef>
                <a:spcPts val="2170"/>
              </a:spcBef>
            </a:pPr>
            <a:r>
              <a:rPr dirty="0" sz="1800" spc="-5">
                <a:latin typeface="Microsoft YaHei"/>
                <a:cs typeface="Microsoft YaHei"/>
              </a:rPr>
              <a:t>郭</a:t>
            </a:r>
            <a:r>
              <a:rPr dirty="0" sz="1800">
                <a:latin typeface="Microsoft YaHei"/>
                <a:cs typeface="Microsoft YaHei"/>
              </a:rPr>
              <a:t>炜</a:t>
            </a:r>
            <a:r>
              <a:rPr dirty="0" sz="1800" spc="-55">
                <a:latin typeface="Microsoft YaHei"/>
                <a:cs typeface="Microsoft YaHei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编著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150">
              <a:latin typeface="Microsoft YaHei"/>
              <a:cs typeface="Microsoft YaHei"/>
            </a:endParaRPr>
          </a:p>
          <a:p>
            <a:pPr algn="ctr" marL="635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清华大学出版社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481059" y="4813366"/>
            <a:ext cx="1530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2</a:t>
            </a:fld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59625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binary_search</a:t>
            </a:r>
            <a:r>
              <a:rPr dirty="0"/>
              <a:t>进行二分查找（用法二）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32867" y="946226"/>
            <a:ext cx="8547100" cy="398970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286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在用自定义排序规则排</a:t>
            </a:r>
            <a:r>
              <a:rPr dirty="0" sz="2000" spc="-10">
                <a:latin typeface="Microsoft YaHei"/>
                <a:cs typeface="Microsoft YaHei"/>
              </a:rPr>
              <a:t>好</a:t>
            </a:r>
            <a:r>
              <a:rPr dirty="0" sz="2000">
                <a:latin typeface="Microsoft YaHei"/>
                <a:cs typeface="Microsoft YaHei"/>
              </a:rPr>
              <a:t>序的</a:t>
            </a:r>
            <a:r>
              <a:rPr dirty="0" sz="2000" spc="-10">
                <a:latin typeface="Microsoft YaHei"/>
                <a:cs typeface="Microsoft YaHei"/>
              </a:rPr>
              <a:t>、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0">
                <a:latin typeface="Microsoft YaHei"/>
                <a:cs typeface="Microsoft YaHei"/>
              </a:rPr>
              <a:t>为</a:t>
            </a:r>
            <a:r>
              <a:rPr dirty="0" sz="2000">
                <a:latin typeface="Microsoft YaHei"/>
                <a:cs typeface="Microsoft YaHei"/>
              </a:rPr>
              <a:t>任意</a:t>
            </a:r>
            <a:r>
              <a:rPr dirty="0" sz="2000" spc="-5">
                <a:latin typeface="Microsoft YaHei"/>
                <a:cs typeface="Microsoft YaHei"/>
              </a:rPr>
              <a:t>的</a:t>
            </a:r>
            <a:r>
              <a:rPr dirty="0" sz="2000" spc="5">
                <a:latin typeface="Microsoft YaHei"/>
                <a:cs typeface="Microsoft YaHei"/>
              </a:rPr>
              <a:t>T类型</a:t>
            </a:r>
            <a:r>
              <a:rPr dirty="0" sz="2000" spc="-20">
                <a:latin typeface="Microsoft YaHei"/>
                <a:cs typeface="Microsoft YaHei"/>
              </a:rPr>
              <a:t>的</a:t>
            </a:r>
            <a:r>
              <a:rPr dirty="0" sz="2000" spc="5">
                <a:latin typeface="Microsoft YaHei"/>
                <a:cs typeface="Microsoft YaHei"/>
              </a:rPr>
              <a:t>数组</a:t>
            </a:r>
            <a:r>
              <a:rPr dirty="0" sz="2000" spc="-20">
                <a:latin typeface="Microsoft YaHei"/>
                <a:cs typeface="Microsoft YaHei"/>
              </a:rPr>
              <a:t>中</a:t>
            </a:r>
            <a:r>
              <a:rPr dirty="0" sz="2000" spc="5">
                <a:latin typeface="Microsoft YaHei"/>
                <a:cs typeface="Microsoft YaHei"/>
              </a:rPr>
              <a:t>进行</a:t>
            </a:r>
            <a:r>
              <a:rPr dirty="0" sz="2000" spc="-20">
                <a:latin typeface="Microsoft YaHei"/>
                <a:cs typeface="Microsoft YaHei"/>
              </a:rPr>
              <a:t>二</a:t>
            </a:r>
            <a:r>
              <a:rPr dirty="0" sz="2000" spc="5">
                <a:latin typeface="Microsoft YaHei"/>
                <a:cs typeface="Microsoft YaHei"/>
              </a:rPr>
              <a:t>分查找</a:t>
            </a:r>
            <a:endParaRPr sz="2000">
              <a:latin typeface="Microsoft YaHei"/>
              <a:cs typeface="Microsoft YaHei"/>
            </a:endParaRPr>
          </a:p>
          <a:p>
            <a:pPr marL="190500">
              <a:lnSpc>
                <a:spcPct val="100000"/>
              </a:lnSpc>
              <a:spcBef>
                <a:spcPts val="2280"/>
              </a:spcBef>
            </a:pP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binary_search(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+n1</a:t>
            </a:r>
            <a:r>
              <a:rPr dirty="0" sz="2000" spc="-5" b="1">
                <a:solidFill>
                  <a:srgbClr val="FF0000"/>
                </a:solidFill>
                <a:latin typeface="Microsoft YaHei"/>
                <a:cs typeface="Microsoft YaHei"/>
              </a:rPr>
              <a:t>，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+n2,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值，</a:t>
            </a:r>
            <a:r>
              <a:rPr dirty="0" sz="2000" spc="5" b="1">
                <a:solidFill>
                  <a:srgbClr val="FF0000"/>
                </a:solidFill>
                <a:latin typeface="Microsoft YaHei"/>
                <a:cs typeface="Microsoft YaHei"/>
              </a:rPr>
              <a:t>排</a:t>
            </a:r>
            <a:r>
              <a:rPr dirty="0" sz="2000" spc="-10" b="1">
                <a:solidFill>
                  <a:srgbClr val="FF0000"/>
                </a:solidFill>
                <a:latin typeface="Microsoft YaHei"/>
                <a:cs typeface="Microsoft YaHei"/>
              </a:rPr>
              <a:t>序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规则结构</a:t>
            </a:r>
            <a:r>
              <a:rPr dirty="0" sz="2000" spc="-15" b="1">
                <a:solidFill>
                  <a:srgbClr val="FF0000"/>
                </a:solidFill>
                <a:latin typeface="Microsoft YaHei"/>
                <a:cs typeface="Microsoft YaHei"/>
              </a:rPr>
              <a:t>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());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Courier New"/>
              <a:cs typeface="Courier New"/>
            </a:endParaRPr>
          </a:p>
          <a:p>
            <a:pPr marL="952500">
              <a:lnSpc>
                <a:spcPct val="100000"/>
              </a:lnSpc>
            </a:pPr>
            <a:r>
              <a:rPr dirty="0" sz="2000" spc="-5">
                <a:latin typeface="Microsoft YaHei"/>
                <a:cs typeface="Microsoft YaHei"/>
              </a:rPr>
              <a:t>n1</a:t>
            </a:r>
            <a:r>
              <a:rPr dirty="0" sz="2000">
                <a:latin typeface="Microsoft YaHei"/>
                <a:cs typeface="Microsoft YaHei"/>
              </a:rPr>
              <a:t>和</a:t>
            </a:r>
            <a:r>
              <a:rPr dirty="0" sz="2000" spc="-5">
                <a:latin typeface="Microsoft YaHei"/>
                <a:cs typeface="Microsoft YaHei"/>
              </a:rPr>
              <a:t>n2</a:t>
            </a:r>
            <a:r>
              <a:rPr dirty="0" sz="2000">
                <a:latin typeface="Microsoft YaHei"/>
                <a:cs typeface="Microsoft YaHei"/>
              </a:rPr>
              <a:t>都是</a:t>
            </a:r>
            <a:r>
              <a:rPr dirty="0" sz="2000" spc="-5">
                <a:latin typeface="Microsoft YaHei"/>
                <a:cs typeface="Microsoft YaHei"/>
              </a:rPr>
              <a:t>int</a:t>
            </a:r>
            <a:r>
              <a:rPr dirty="0" sz="2000">
                <a:latin typeface="Microsoft YaHei"/>
                <a:cs typeface="Microsoft YaHei"/>
              </a:rPr>
              <a:t>类型的表达式，可以包含变量</a:t>
            </a:r>
            <a:endParaRPr sz="2000">
              <a:latin typeface="Microsoft YaHei"/>
              <a:cs typeface="Microsoft YaHei"/>
            </a:endParaRPr>
          </a:p>
          <a:p>
            <a:pPr marL="9525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如果</a:t>
            </a:r>
            <a:r>
              <a:rPr dirty="0" sz="2000" spc="-5">
                <a:latin typeface="Microsoft YaHei"/>
                <a:cs typeface="Microsoft YaHei"/>
              </a:rPr>
              <a:t>n1=0,</a:t>
            </a:r>
            <a:r>
              <a:rPr dirty="0" sz="2000">
                <a:latin typeface="Microsoft YaHei"/>
                <a:cs typeface="Microsoft YaHei"/>
              </a:rPr>
              <a:t>则</a:t>
            </a:r>
            <a:r>
              <a:rPr dirty="0" sz="2000" spc="-4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+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n1</a:t>
            </a:r>
            <a:r>
              <a:rPr dirty="0" sz="2000">
                <a:latin typeface="Microsoft YaHei"/>
                <a:cs typeface="Microsoft YaHei"/>
              </a:rPr>
              <a:t>可以不写</a:t>
            </a:r>
            <a:endParaRPr sz="2000">
              <a:latin typeface="Microsoft YaHei"/>
              <a:cs typeface="Microsoft YaHei"/>
            </a:endParaRPr>
          </a:p>
          <a:p>
            <a:pPr marL="38100">
              <a:lnSpc>
                <a:spcPct val="100000"/>
              </a:lnSpc>
              <a:spcBef>
                <a:spcPts val="2280"/>
              </a:spcBef>
            </a:pPr>
            <a:r>
              <a:rPr dirty="0" sz="2000">
                <a:latin typeface="Microsoft YaHei"/>
                <a:cs typeface="Microsoft YaHei"/>
              </a:rPr>
              <a:t>查找区间为下标范围为</a:t>
            </a:r>
            <a:r>
              <a:rPr dirty="0" sz="2000" spc="-5" b="1">
                <a:latin typeface="Courier New"/>
                <a:cs typeface="Courier New"/>
              </a:rPr>
              <a:t>[n1,n2)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下标</a:t>
            </a:r>
            <a:r>
              <a:rPr dirty="0" sz="2000" spc="-10">
                <a:solidFill>
                  <a:srgbClr val="070CEB"/>
                </a:solidFill>
                <a:latin typeface="Microsoft YaHei"/>
                <a:cs typeface="Microsoft YaHei"/>
              </a:rPr>
              <a:t>为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n2的元</a:t>
            </a:r>
            <a:r>
              <a:rPr dirty="0" sz="2000" spc="-15">
                <a:solidFill>
                  <a:srgbClr val="070CEB"/>
                </a:solidFill>
                <a:latin typeface="Microsoft YaHei"/>
                <a:cs typeface="Microsoft YaHei"/>
              </a:rPr>
              <a:t>素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不在</a:t>
            </a:r>
            <a:r>
              <a:rPr dirty="0" sz="2000" spc="-15">
                <a:solidFill>
                  <a:srgbClr val="070CEB"/>
                </a:solidFill>
                <a:latin typeface="Microsoft YaHei"/>
                <a:cs typeface="Microsoft YaHei"/>
              </a:rPr>
              <a:t>查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找区</a:t>
            </a:r>
            <a:r>
              <a:rPr dirty="0" sz="2000" spc="-15">
                <a:solidFill>
                  <a:srgbClr val="070CEB"/>
                </a:solidFill>
                <a:latin typeface="Microsoft YaHei"/>
                <a:cs typeface="Microsoft YaHei"/>
              </a:rPr>
              <a:t>间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内</a:t>
            </a:r>
            <a:endParaRPr sz="2000">
              <a:latin typeface="Microsoft YaHei"/>
              <a:cs typeface="Microsoft YaHei"/>
            </a:endParaRPr>
          </a:p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dirty="0" sz="2000">
                <a:latin typeface="Microsoft YaHei"/>
                <a:cs typeface="Microsoft YaHei"/>
              </a:rPr>
              <a:t>在该区间内查</a:t>
            </a:r>
            <a:r>
              <a:rPr dirty="0" sz="2000">
                <a:latin typeface="Microsoft YaHei"/>
                <a:cs typeface="Microsoft YaHei"/>
              </a:rPr>
              <a:t>找"</a:t>
            </a:r>
            <a:r>
              <a:rPr dirty="0" sz="2000">
                <a:latin typeface="Microsoft YaHei"/>
                <a:cs typeface="Microsoft YaHei"/>
              </a:rPr>
              <a:t>等于</a:t>
            </a:r>
            <a:r>
              <a:rPr dirty="0" sz="2000">
                <a:latin typeface="Microsoft YaHei"/>
                <a:cs typeface="Microsoft YaHei"/>
              </a:rPr>
              <a:t>"值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 spc="5">
                <a:latin typeface="Microsoft YaHei"/>
                <a:cs typeface="Microsoft YaHei"/>
              </a:rPr>
              <a:t>元素</a:t>
            </a:r>
            <a:r>
              <a:rPr dirty="0" sz="2000" spc="-20">
                <a:latin typeface="Microsoft YaHei"/>
                <a:cs typeface="Microsoft YaHei"/>
              </a:rPr>
              <a:t>，</a:t>
            </a:r>
            <a:r>
              <a:rPr dirty="0" sz="2000" spc="5">
                <a:latin typeface="Microsoft YaHei"/>
                <a:cs typeface="Microsoft YaHei"/>
              </a:rPr>
              <a:t>返回</a:t>
            </a:r>
            <a:r>
              <a:rPr dirty="0" sz="2000" spc="-20">
                <a:latin typeface="Microsoft YaHei"/>
                <a:cs typeface="Microsoft YaHei"/>
              </a:rPr>
              <a:t>值</a:t>
            </a:r>
            <a:r>
              <a:rPr dirty="0" sz="2000">
                <a:latin typeface="Microsoft YaHei"/>
                <a:cs typeface="Microsoft YaHei"/>
              </a:rPr>
              <a:t>为true</a:t>
            </a:r>
            <a:r>
              <a:rPr dirty="0" sz="2000" spc="-15">
                <a:latin typeface="Microsoft YaHei"/>
                <a:cs typeface="Microsoft YaHei"/>
              </a:rPr>
              <a:t>(</a:t>
            </a:r>
            <a:r>
              <a:rPr dirty="0" sz="2000" spc="5">
                <a:latin typeface="Microsoft YaHei"/>
                <a:cs typeface="Microsoft YaHei"/>
              </a:rPr>
              <a:t>找</a:t>
            </a:r>
            <a:r>
              <a:rPr dirty="0" sz="2000" spc="-15">
                <a:latin typeface="Microsoft YaHei"/>
                <a:cs typeface="Microsoft YaHei"/>
              </a:rPr>
              <a:t>到</a:t>
            </a:r>
            <a:r>
              <a:rPr dirty="0" sz="2000" spc="5">
                <a:latin typeface="Microsoft YaHei"/>
                <a:cs typeface="Microsoft YaHei"/>
              </a:rPr>
              <a:t>）</a:t>
            </a:r>
            <a:r>
              <a:rPr dirty="0" sz="2000" spc="-5">
                <a:latin typeface="Microsoft YaHei"/>
                <a:cs typeface="Microsoft YaHei"/>
              </a:rPr>
              <a:t>或</a:t>
            </a:r>
            <a:r>
              <a:rPr dirty="0" sz="2000" spc="-15">
                <a:latin typeface="Microsoft YaHei"/>
                <a:cs typeface="Microsoft YaHei"/>
              </a:rPr>
              <a:t>f</a:t>
            </a:r>
            <a:r>
              <a:rPr dirty="0" sz="2000">
                <a:latin typeface="Microsoft YaHei"/>
                <a:cs typeface="Microsoft YaHei"/>
              </a:rPr>
              <a:t>a</a:t>
            </a:r>
            <a:r>
              <a:rPr dirty="0" sz="2000" spc="-15">
                <a:latin typeface="Microsoft YaHei"/>
                <a:cs typeface="Microsoft YaHei"/>
              </a:rPr>
              <a:t>l</a:t>
            </a:r>
            <a:r>
              <a:rPr dirty="0" sz="2000">
                <a:latin typeface="Microsoft YaHei"/>
                <a:cs typeface="Microsoft YaHei"/>
              </a:rPr>
              <a:t>se(</a:t>
            </a:r>
            <a:r>
              <a:rPr dirty="0" sz="2000" spc="-10">
                <a:latin typeface="Microsoft YaHei"/>
                <a:cs typeface="Microsoft YaHei"/>
              </a:rPr>
              <a:t>没</a:t>
            </a:r>
            <a:r>
              <a:rPr dirty="0" sz="2000" spc="5">
                <a:latin typeface="Microsoft YaHei"/>
                <a:cs typeface="Microsoft YaHei"/>
              </a:rPr>
              <a:t>找到）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38100">
              <a:lnSpc>
                <a:spcPct val="100000"/>
              </a:lnSpc>
            </a:pP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查找时的排序规则，必</a:t>
            </a:r>
            <a:r>
              <a:rPr dirty="0" sz="2000" spc="-15">
                <a:solidFill>
                  <a:srgbClr val="070CEB"/>
                </a:solidFill>
                <a:latin typeface="Microsoft YaHei"/>
                <a:cs typeface="Microsoft YaHei"/>
              </a:rPr>
              <a:t>须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和排</a:t>
            </a:r>
            <a:r>
              <a:rPr dirty="0" sz="2000" spc="-15">
                <a:solidFill>
                  <a:srgbClr val="070CEB"/>
                </a:solidFill>
                <a:latin typeface="Microsoft YaHei"/>
                <a:cs typeface="Microsoft YaHei"/>
              </a:rPr>
              <a:t>序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时的</a:t>
            </a:r>
            <a:r>
              <a:rPr dirty="0" sz="2000" spc="-15">
                <a:solidFill>
                  <a:srgbClr val="070CEB"/>
                </a:solidFill>
                <a:latin typeface="Microsoft YaHei"/>
                <a:cs typeface="Microsoft YaHei"/>
              </a:rPr>
              <a:t>规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则一</a:t>
            </a:r>
            <a:r>
              <a:rPr dirty="0" sz="2000" spc="-15">
                <a:solidFill>
                  <a:srgbClr val="070CEB"/>
                </a:solidFill>
                <a:latin typeface="Microsoft YaHei"/>
                <a:cs typeface="Microsoft YaHei"/>
              </a:rPr>
              <a:t>致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！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38100">
              <a:lnSpc>
                <a:spcPct val="100000"/>
              </a:lnSpc>
              <a:tabLst>
                <a:tab pos="3609975" algn="l"/>
              </a:tabLst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"等于"的含义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：</a:t>
            </a:r>
            <a:r>
              <a:rPr dirty="0" sz="2000" spc="-2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a</a:t>
            </a:r>
            <a:r>
              <a:rPr dirty="0" sz="2000" spc="-2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等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于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b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&lt;=&gt;	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"a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必须在b前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面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"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和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"b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必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须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在</a:t>
            </a:r>
            <a:r>
              <a:rPr dirty="0" sz="2000" spc="-20">
                <a:solidFill>
                  <a:srgbClr val="FF0000"/>
                </a:solidFill>
                <a:latin typeface="Microsoft YaHei"/>
                <a:cs typeface="Microsoft YaHei"/>
              </a:rPr>
              <a:t>a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前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面"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都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不</a:t>
            </a:r>
            <a:r>
              <a:rPr dirty="0" sz="2000" spc="-70">
                <a:solidFill>
                  <a:srgbClr val="FF0000"/>
                </a:solidFill>
                <a:latin typeface="Microsoft YaHei"/>
                <a:cs typeface="Microsoft YaHei"/>
              </a:rPr>
              <a:t>成</a:t>
            </a:r>
            <a:r>
              <a:rPr dirty="0" baseline="-32407" sz="1800" spc="-794">
                <a:solidFill>
                  <a:srgbClr val="888888"/>
                </a:solidFill>
                <a:latin typeface="Times New Roman"/>
                <a:cs typeface="Times New Roman"/>
              </a:rPr>
              <a:t>2</a:t>
            </a:r>
            <a:r>
              <a:rPr dirty="0" sz="2000" spc="-1475">
                <a:solidFill>
                  <a:srgbClr val="FF0000"/>
                </a:solidFill>
                <a:latin typeface="Microsoft YaHei"/>
                <a:cs typeface="Microsoft YaHei"/>
              </a:rPr>
              <a:t>立</a:t>
            </a:r>
            <a:r>
              <a:rPr dirty="0" baseline="-32407" sz="1800" spc="-7">
                <a:solidFill>
                  <a:srgbClr val="888888"/>
                </a:solidFill>
                <a:latin typeface="Times New Roman"/>
                <a:cs typeface="Times New Roman"/>
              </a:rPr>
              <a:t>0</a:t>
            </a:r>
            <a:endParaRPr baseline="-32407"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59625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binary_search</a:t>
            </a:r>
            <a:r>
              <a:rPr dirty="0"/>
              <a:t>进行二分查找（用法二）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629538"/>
            <a:ext cx="8350250" cy="43764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88645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#include &lt;iostream&gt;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#include &lt;cstring&gt;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#include &lt;algorithm&gt;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using</a:t>
            </a:r>
            <a:r>
              <a:rPr dirty="0" sz="1600" spc="-3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namespace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std;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struct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Rule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//按个位数从小到大排</a:t>
            </a:r>
            <a:endParaRPr sz="1600">
              <a:latin typeface="Microsoft YaHei"/>
              <a:cs typeface="Microsoft YaHei"/>
            </a:endParaRPr>
          </a:p>
          <a:p>
            <a:pPr marL="127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bool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operator()(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a1,const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a2)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a1%10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a2%10;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void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Print(int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a[],int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size)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for(int i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0;i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 </a:t>
            </a:r>
            <a:r>
              <a:rPr dirty="0" sz="1600" b="1">
                <a:latin typeface="Courier New"/>
                <a:cs typeface="Courier New"/>
              </a:rPr>
              <a:t>size;++i)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a[i] &lt;&lt;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"," 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endl;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800">
              <a:latin typeface="Courier New"/>
              <a:cs typeface="Courier New"/>
            </a:endParaRPr>
          </a:p>
          <a:p>
            <a:pPr algn="r" marR="5080">
              <a:lnSpc>
                <a:spcPct val="100000"/>
              </a:lnSpc>
              <a:spcBef>
                <a:spcPts val="5"/>
              </a:spcBef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21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59625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binary_search</a:t>
            </a:r>
            <a:r>
              <a:rPr dirty="0"/>
              <a:t>进行二分查找（用法二）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629538"/>
            <a:ext cx="7902575" cy="27082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3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main()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a[] =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 12,45,3,98,21,7};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sort(a,a+6);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Print(a,6);</a:t>
            </a:r>
            <a:endParaRPr sz="1600">
              <a:latin typeface="Courier New"/>
              <a:cs typeface="Courier New"/>
            </a:endParaRPr>
          </a:p>
          <a:p>
            <a:pPr marL="927100" marR="74358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 &lt;&lt;"result:"&lt;&lt;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binary_search(a,a+6,12)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 endl;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cout &lt;&lt;"result:"&lt;&lt;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binary_search(a,a+6,77)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 endl;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sort(a,a+6,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Rule()</a:t>
            </a:r>
            <a:r>
              <a:rPr dirty="0" sz="1600" spc="-5" b="1">
                <a:latin typeface="Courier New"/>
                <a:cs typeface="Courier New"/>
              </a:rPr>
              <a:t>);</a:t>
            </a:r>
            <a:r>
              <a:rPr dirty="0" sz="1600" spc="2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//按个位数从小到大排</a:t>
            </a:r>
            <a:endParaRPr sz="1600">
              <a:latin typeface="Microsoft YaHei"/>
              <a:cs typeface="Microsoft YaHei"/>
            </a:endParaRPr>
          </a:p>
          <a:p>
            <a:pPr marL="9271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Print(a,6);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cout &lt;&lt;"result:"&lt;&lt;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binary_search(a,a+6,7) </a:t>
            </a:r>
            <a:r>
              <a:rPr dirty="0" sz="1600" b="1">
                <a:latin typeface="Courier New"/>
                <a:cs typeface="Courier New"/>
              </a:rPr>
              <a:t>&lt;&lt; </a:t>
            </a:r>
            <a:r>
              <a:rPr dirty="0" sz="1600" spc="-5" b="1">
                <a:latin typeface="Courier New"/>
                <a:cs typeface="Courier New"/>
              </a:rPr>
              <a:t>endl;</a:t>
            </a:r>
            <a:endParaRPr sz="1600">
              <a:latin typeface="Courier New"/>
              <a:cs typeface="Courier New"/>
            </a:endParaRPr>
          </a:p>
          <a:p>
            <a:pPr marL="927100" marR="508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&lt;&lt;"result:"&lt;&lt;</a:t>
            </a:r>
            <a:r>
              <a:rPr dirty="0" sz="1600" spc="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binary_search(a,a+6,8,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Rule()</a:t>
            </a:r>
            <a:r>
              <a:rPr dirty="0" sz="1600" spc="-5" b="1">
                <a:latin typeface="Courier New"/>
                <a:cs typeface="Courier New"/>
              </a:rPr>
              <a:t>)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endl;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3312109"/>
            <a:ext cx="14732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30259" y="4796739"/>
            <a:ext cx="177800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22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6467855" y="3276600"/>
            <a:ext cx="2674620" cy="1763395"/>
            <a:chOff x="6467855" y="3276600"/>
            <a:chExt cx="2674620" cy="1763395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72427" y="3281172"/>
              <a:ext cx="2665476" cy="1754124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6472427" y="3281172"/>
              <a:ext cx="2665730" cy="1754505"/>
            </a:xfrm>
            <a:custGeom>
              <a:avLst/>
              <a:gdLst/>
              <a:ahLst/>
              <a:cxnLst/>
              <a:rect l="l" t="t" r="r" b="b"/>
              <a:pathLst>
                <a:path w="2665729" h="1754504">
                  <a:moveTo>
                    <a:pt x="0" y="1754123"/>
                  </a:moveTo>
                  <a:lnTo>
                    <a:pt x="2665476" y="1754123"/>
                  </a:lnTo>
                  <a:lnTo>
                    <a:pt x="2665476" y="0"/>
                  </a:lnTo>
                  <a:lnTo>
                    <a:pt x="0" y="0"/>
                  </a:lnTo>
                  <a:lnTo>
                    <a:pt x="0" y="1754123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/>
          <p:nvPr/>
        </p:nvSpPr>
        <p:spPr>
          <a:xfrm>
            <a:off x="6552056" y="3288029"/>
            <a:ext cx="2211705" cy="1397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3,7,12,21,45,98,</a:t>
            </a:r>
            <a:endParaRPr sz="1800">
              <a:latin typeface="Courier New"/>
              <a:cs typeface="Courier New"/>
            </a:endParaRPr>
          </a:p>
          <a:p>
            <a:pPr marL="12700" marR="508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result:1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result:0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21</a:t>
            </a:r>
            <a:r>
              <a:rPr dirty="0" sz="1800" spc="-20" b="1">
                <a:latin typeface="Courier New"/>
                <a:cs typeface="Courier New"/>
              </a:rPr>
              <a:t>,</a:t>
            </a:r>
            <a:r>
              <a:rPr dirty="0" sz="1800" spc="-5" b="1">
                <a:latin typeface="Courier New"/>
                <a:cs typeface="Courier New"/>
              </a:rPr>
              <a:t>1</a:t>
            </a:r>
            <a:r>
              <a:rPr dirty="0" sz="1800" spc="-15" b="1">
                <a:latin typeface="Courier New"/>
                <a:cs typeface="Courier New"/>
              </a:rPr>
              <a:t>2</a:t>
            </a:r>
            <a:r>
              <a:rPr dirty="0" sz="1800" spc="-5" b="1">
                <a:latin typeface="Courier New"/>
                <a:cs typeface="Courier New"/>
              </a:rPr>
              <a:t>,3</a:t>
            </a:r>
            <a:r>
              <a:rPr dirty="0" sz="1800" spc="-20" b="1">
                <a:latin typeface="Courier New"/>
                <a:cs typeface="Courier New"/>
              </a:rPr>
              <a:t>,</a:t>
            </a:r>
            <a:r>
              <a:rPr dirty="0" sz="1800" spc="-5" b="1">
                <a:latin typeface="Courier New"/>
                <a:cs typeface="Courier New"/>
              </a:rPr>
              <a:t>4</a:t>
            </a:r>
            <a:r>
              <a:rPr dirty="0" sz="1800" spc="-15" b="1">
                <a:latin typeface="Courier New"/>
                <a:cs typeface="Courier New"/>
              </a:rPr>
              <a:t>5,</a:t>
            </a:r>
            <a:r>
              <a:rPr dirty="0" sz="1800" spc="-5" b="1">
                <a:latin typeface="Courier New"/>
                <a:cs typeface="Courier New"/>
              </a:rPr>
              <a:t>7,</a:t>
            </a:r>
            <a:r>
              <a:rPr dirty="0" sz="1800" spc="-20" b="1">
                <a:latin typeface="Courier New"/>
                <a:cs typeface="Courier New"/>
              </a:rPr>
              <a:t>9</a:t>
            </a:r>
            <a:r>
              <a:rPr dirty="0" sz="1800" spc="-5" b="1">
                <a:latin typeface="Courier New"/>
                <a:cs typeface="Courier New"/>
              </a:rPr>
              <a:t>8,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result:0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552056" y="4659884"/>
            <a:ext cx="111950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result:1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29590" y="4181043"/>
            <a:ext cx="6021705" cy="574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34055" algn="l"/>
              </a:tabLst>
            </a:pP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"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等于</a:t>
            </a: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"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的含义：</a:t>
            </a:r>
            <a:r>
              <a:rPr dirty="0" sz="1800" spc="1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a</a:t>
            </a:r>
            <a:r>
              <a:rPr dirty="0" sz="18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等于</a:t>
            </a:r>
            <a:r>
              <a:rPr dirty="0" sz="18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b</a:t>
            </a:r>
            <a:r>
              <a:rPr dirty="0" sz="18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&lt;</a:t>
            </a:r>
            <a:r>
              <a:rPr dirty="0" sz="1800" spc="-10">
                <a:solidFill>
                  <a:srgbClr val="FF0000"/>
                </a:solidFill>
                <a:latin typeface="Microsoft YaHei"/>
                <a:cs typeface="Microsoft YaHei"/>
              </a:rPr>
              <a:t>=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&gt;	"a必须在b前</a:t>
            </a: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面"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和</a:t>
            </a: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"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b必须在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a前面"都不成立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59625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binary_search</a:t>
            </a:r>
            <a:r>
              <a:rPr dirty="0"/>
              <a:t>进行二分查找（用法二）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29538"/>
            <a:ext cx="7167880" cy="31959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470535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#include &lt;iostream&gt;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#include &lt;cstring&gt;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#include &lt;algorithm&gt;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using namespace std;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struct Student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 marR="452501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char</a:t>
            </a:r>
            <a:r>
              <a:rPr dirty="0" sz="1600" spc="-7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name[20];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id;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double</a:t>
            </a:r>
            <a:r>
              <a:rPr dirty="0" sz="1600" spc="-4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gpa;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Student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students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[] 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{"Jack",112,3.4},{"Mary",102,3.8},{"Mary",117,3.9},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{"Ala",333,3.5},{"Zero",101,4.0}};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59625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binary_search</a:t>
            </a:r>
            <a:r>
              <a:rPr dirty="0"/>
              <a:t>进行二分查找（用法二）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32586"/>
            <a:ext cx="8637270" cy="41681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ts val="191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struct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StudentRule1</a:t>
            </a:r>
            <a:r>
              <a:rPr dirty="0" sz="1600" spc="3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//按姓名从小到大排</a:t>
            </a:r>
            <a:endParaRPr sz="1600">
              <a:latin typeface="Microsoft YaHei"/>
              <a:cs typeface="Microsoft YaHei"/>
            </a:endParaRPr>
          </a:p>
          <a:p>
            <a:pPr marL="9271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bool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operator()</a:t>
            </a:r>
            <a:r>
              <a:rPr dirty="0" sz="1600" b="1">
                <a:latin typeface="Courier New"/>
                <a:cs typeface="Courier New"/>
              </a:rPr>
              <a:t> (const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2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s1,const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1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s2)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if( stricmp(s1.name,s2.name) 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0)</a:t>
            </a:r>
            <a:endParaRPr sz="1600">
              <a:latin typeface="Courier New"/>
              <a:cs typeface="Courier New"/>
            </a:endParaRPr>
          </a:p>
          <a:p>
            <a:pPr marL="1841500" marR="4409440" indent="9144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8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true;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return false;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struct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StudentRule2</a:t>
            </a:r>
            <a:r>
              <a:rPr dirty="0" sz="1600" spc="4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</a:t>
            </a:r>
            <a:r>
              <a:rPr dirty="0" sz="1600" spc="-10" b="1">
                <a:solidFill>
                  <a:srgbClr val="00AF50"/>
                </a:solidFill>
                <a:latin typeface="Microsoft YaHei"/>
                <a:cs typeface="Microsoft YaHei"/>
              </a:rPr>
              <a:t>按id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从小到大排</a:t>
            </a:r>
            <a:endParaRPr sz="1600">
              <a:latin typeface="Microsoft YaHei"/>
              <a:cs typeface="Microsoft YaHei"/>
            </a:endParaRPr>
          </a:p>
          <a:p>
            <a:pPr marL="1841500" marR="5080" indent="-915035">
              <a:lnSpc>
                <a:spcPts val="1920"/>
              </a:lnSpc>
              <a:spcBef>
                <a:spcPts val="55"/>
              </a:spcBef>
            </a:pPr>
            <a:r>
              <a:rPr dirty="0" sz="1600" spc="-5" b="1">
                <a:latin typeface="Courier New"/>
                <a:cs typeface="Courier New"/>
              </a:rPr>
              <a:t>bool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operator()</a:t>
            </a:r>
            <a:r>
              <a:rPr dirty="0" sz="1600" b="1">
                <a:latin typeface="Courier New"/>
                <a:cs typeface="Courier New"/>
              </a:rPr>
              <a:t> (const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2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s1,const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1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s2)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s1.id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 s2.id;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ts val="1855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struct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StudentRule3</a:t>
            </a:r>
            <a:r>
              <a:rPr dirty="0" sz="1600" spc="3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</a:t>
            </a:r>
            <a:r>
              <a:rPr dirty="0" sz="1600" spc="-15" b="1">
                <a:solidFill>
                  <a:srgbClr val="00AF50"/>
                </a:solidFill>
                <a:latin typeface="Microsoft YaHei"/>
                <a:cs typeface="Microsoft YaHei"/>
              </a:rPr>
              <a:t>gpa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从高到低排</a:t>
            </a:r>
            <a:endParaRPr sz="1600">
              <a:latin typeface="Microsoft YaHei"/>
              <a:cs typeface="Microsoft YaHei"/>
            </a:endParaRPr>
          </a:p>
          <a:p>
            <a:pPr marL="1841500" marR="5080" indent="-915035">
              <a:lnSpc>
                <a:spcPts val="1920"/>
              </a:lnSpc>
              <a:spcBef>
                <a:spcPts val="50"/>
              </a:spcBef>
            </a:pPr>
            <a:r>
              <a:rPr dirty="0" sz="1600" spc="-5" b="1">
                <a:latin typeface="Courier New"/>
                <a:cs typeface="Courier New"/>
              </a:rPr>
              <a:t>bool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operator()</a:t>
            </a:r>
            <a:r>
              <a:rPr dirty="0" sz="1600" b="1">
                <a:latin typeface="Courier New"/>
                <a:cs typeface="Courier New"/>
              </a:rPr>
              <a:t> (const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2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s1,const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Student</a:t>
            </a:r>
            <a:r>
              <a:rPr dirty="0" sz="1600" spc="1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&amp;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s2)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const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s1.gpa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&gt; s2.gpa;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ts val="1855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};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59625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binary_search</a:t>
            </a:r>
            <a:r>
              <a:rPr dirty="0"/>
              <a:t>进行二分查找（用法二）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629538"/>
            <a:ext cx="7478395" cy="417131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6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main(){</a:t>
            </a:r>
            <a:endParaRPr sz="1600">
              <a:latin typeface="Courier New"/>
              <a:cs typeface="Courier New"/>
            </a:endParaRPr>
          </a:p>
          <a:p>
            <a:pPr marL="500380" marR="428244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Student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s; </a:t>
            </a:r>
            <a:r>
              <a:rPr dirty="0" sz="1600" spc="-5" b="1">
                <a:latin typeface="Courier New"/>
                <a:cs typeface="Courier New"/>
              </a:rPr>
              <a:t> strcpy(s.name,"Mary");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s.id=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117;</a:t>
            </a:r>
            <a:endParaRPr sz="1600">
              <a:latin typeface="Courier New"/>
              <a:cs typeface="Courier New"/>
            </a:endParaRPr>
          </a:p>
          <a:p>
            <a:pPr marL="50038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s.gpa</a:t>
            </a:r>
            <a:r>
              <a:rPr dirty="0" sz="1600" spc="-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  <a:p>
            <a:pPr marL="500380" marR="1968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sizeof(students)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/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sizeof(Student);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sort(students,students+n,StudentRule1());</a:t>
            </a:r>
            <a:r>
              <a:rPr dirty="0" sz="1600" spc="12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//按姓名从小到大排 </a:t>
            </a:r>
            <a:r>
              <a:rPr dirty="0" sz="1600" spc="-5" b="1">
                <a:latin typeface="Courier New"/>
                <a:cs typeface="Courier New"/>
              </a:rPr>
              <a:t>cout &lt;&lt;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binary_search(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students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, students+n,s,</a:t>
            </a:r>
            <a:endParaRPr sz="1600">
              <a:latin typeface="Courier New"/>
              <a:cs typeface="Courier New"/>
            </a:endParaRPr>
          </a:p>
          <a:p>
            <a:pPr marL="4525645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StudentRule1()</a:t>
            </a:r>
            <a:r>
              <a:rPr dirty="0" sz="1600" spc="-5" b="1">
                <a:latin typeface="Courier New"/>
                <a:cs typeface="Courier New"/>
              </a:rPr>
              <a:t>)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&lt;&lt;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endl;</a:t>
            </a:r>
            <a:endParaRPr sz="1600">
              <a:latin typeface="Courier New"/>
              <a:cs typeface="Courier New"/>
            </a:endParaRPr>
          </a:p>
          <a:p>
            <a:pPr marL="50038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strcpy(s.name,"Bob");</a:t>
            </a:r>
            <a:endParaRPr sz="1600">
              <a:latin typeface="Courier New"/>
              <a:cs typeface="Courier New"/>
            </a:endParaRPr>
          </a:p>
          <a:p>
            <a:pPr marL="50038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 &lt;&lt;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binary_search( students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,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students+n,s,</a:t>
            </a:r>
            <a:endParaRPr sz="1600">
              <a:latin typeface="Courier New"/>
              <a:cs typeface="Courier New"/>
            </a:endParaRPr>
          </a:p>
          <a:p>
            <a:pPr marL="4533265">
              <a:lnSpc>
                <a:spcPct val="100000"/>
              </a:lnSpc>
            </a:pP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StudentRule1()</a:t>
            </a:r>
            <a:r>
              <a:rPr dirty="0" sz="1600" spc="-5" b="1">
                <a:latin typeface="Courier New"/>
                <a:cs typeface="Courier New"/>
              </a:rPr>
              <a:t>)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 endl;</a:t>
            </a:r>
            <a:endParaRPr sz="1600">
              <a:latin typeface="Courier New"/>
              <a:cs typeface="Courier New"/>
            </a:endParaRPr>
          </a:p>
          <a:p>
            <a:pPr marL="50165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sort(students,students+n,StudentRule2());</a:t>
            </a:r>
            <a:r>
              <a:rPr dirty="0" sz="1600" spc="114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//按</a:t>
            </a:r>
            <a:r>
              <a:rPr dirty="0" sz="1600" spc="-10" b="1">
                <a:solidFill>
                  <a:srgbClr val="00AF50"/>
                </a:solidFill>
                <a:latin typeface="Microsoft YaHei"/>
                <a:cs typeface="Microsoft YaHei"/>
              </a:rPr>
              <a:t>id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从小到大排</a:t>
            </a:r>
            <a:endParaRPr sz="1600">
              <a:latin typeface="Microsoft YaHei"/>
              <a:cs typeface="Microsoft YaHei"/>
            </a:endParaRPr>
          </a:p>
          <a:p>
            <a:pPr marL="50038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cout &lt;&lt;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binary_search( students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,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students+n,s,</a:t>
            </a:r>
            <a:endParaRPr sz="1600">
              <a:latin typeface="Courier New"/>
              <a:cs typeface="Courier New"/>
            </a:endParaRPr>
          </a:p>
          <a:p>
            <a:pPr marL="4533265">
              <a:lnSpc>
                <a:spcPct val="100000"/>
              </a:lnSpc>
            </a:pP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StudentRule2()</a:t>
            </a:r>
            <a:r>
              <a:rPr dirty="0" sz="1600" spc="-5" b="1">
                <a:latin typeface="Courier New"/>
                <a:cs typeface="Courier New"/>
              </a:rPr>
              <a:t>)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 endl;</a:t>
            </a:r>
            <a:endParaRPr sz="1600">
              <a:latin typeface="Courier New"/>
              <a:cs typeface="Courier New"/>
            </a:endParaRPr>
          </a:p>
          <a:p>
            <a:pPr marL="50038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5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16468" y="3724655"/>
            <a:ext cx="359664" cy="92201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8316468" y="3724655"/>
            <a:ext cx="360045" cy="922019"/>
          </a:xfrm>
          <a:prstGeom prst="rect">
            <a:avLst/>
          </a:prstGeom>
          <a:ln w="6096">
            <a:solidFill>
              <a:srgbClr val="000000"/>
            </a:solidFill>
          </a:ln>
        </p:spPr>
        <p:txBody>
          <a:bodyPr wrap="square" lIns="0" tIns="40005" rIns="0" bIns="0" rtlCol="0" vert="horz">
            <a:spAutoFit/>
          </a:bodyPr>
          <a:lstStyle/>
          <a:p>
            <a:pPr marL="92710">
              <a:lnSpc>
                <a:spcPct val="100000"/>
              </a:lnSpc>
              <a:spcBef>
                <a:spcPts val="315"/>
              </a:spcBef>
            </a:pPr>
            <a:r>
              <a:rPr dirty="0" sz="1800" spc="-5">
                <a:latin typeface="Arial MT"/>
                <a:cs typeface="Arial MT"/>
              </a:rPr>
              <a:t>1</a:t>
            </a:r>
            <a:endParaRPr sz="1800">
              <a:latin typeface="Arial MT"/>
              <a:cs typeface="Arial MT"/>
            </a:endParaRPr>
          </a:p>
          <a:p>
            <a:pPr marL="92710">
              <a:lnSpc>
                <a:spcPct val="100000"/>
              </a:lnSpc>
            </a:pPr>
            <a:r>
              <a:rPr dirty="0" sz="1800">
                <a:latin typeface="Arial MT"/>
                <a:cs typeface="Arial MT"/>
              </a:rPr>
              <a:t>0</a:t>
            </a:r>
            <a:endParaRPr sz="1800">
              <a:latin typeface="Arial MT"/>
              <a:cs typeface="Arial MT"/>
            </a:endParaRPr>
          </a:p>
          <a:p>
            <a:pPr marL="92710">
              <a:lnSpc>
                <a:spcPct val="100000"/>
              </a:lnSpc>
              <a:spcBef>
                <a:spcPts val="5"/>
              </a:spcBef>
            </a:pPr>
            <a:r>
              <a:rPr dirty="0" sz="1800" spc="-5">
                <a:latin typeface="Arial MT"/>
                <a:cs typeface="Arial MT"/>
              </a:rPr>
              <a:t>1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25</a:t>
            </a:fld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02031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lower_bound</a:t>
            </a:r>
            <a:r>
              <a:rPr dirty="0"/>
              <a:t>二分查找下</a:t>
            </a:r>
            <a:r>
              <a:rPr dirty="0" spc="-10"/>
              <a:t>界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</a:t>
            </a:r>
            <a:r>
              <a:rPr dirty="0" spc="-5"/>
              <a:t>一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873378"/>
            <a:ext cx="6736080" cy="84899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 b="1">
                <a:latin typeface="Microsoft YaHei"/>
                <a:cs typeface="Microsoft YaHei"/>
              </a:rPr>
              <a:t>在对元素类型为</a:t>
            </a:r>
            <a:r>
              <a:rPr dirty="0" sz="1800" spc="-5" b="1">
                <a:latin typeface="Courier New"/>
                <a:cs typeface="Courier New"/>
              </a:rPr>
              <a:t>T</a:t>
            </a:r>
            <a:r>
              <a:rPr dirty="0" sz="1800" b="1">
                <a:latin typeface="Microsoft YaHei"/>
                <a:cs typeface="Microsoft YaHei"/>
              </a:rPr>
              <a:t>的从小到大排好序的基本类型的数组中进行查找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algn="ctr" marL="274320">
              <a:lnSpc>
                <a:spcPct val="100000"/>
              </a:lnSpc>
            </a:pP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T</a:t>
            </a:r>
            <a:r>
              <a:rPr dirty="0" sz="1800" spc="-3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*</a:t>
            </a:r>
            <a:r>
              <a:rPr dirty="0" sz="1800" spc="-3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lower_bound(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数组</a:t>
            </a:r>
            <a:r>
              <a:rPr dirty="0" sz="1800" spc="-5" b="1">
                <a:solidFill>
                  <a:srgbClr val="FF0000"/>
                </a:solidFill>
                <a:latin typeface="Microsoft YaHei"/>
                <a:cs typeface="Microsoft YaHei"/>
              </a:rPr>
              <a:t>名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+n1,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+n2,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值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);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2519933"/>
            <a:ext cx="8802370" cy="1123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21460" algn="l"/>
              </a:tabLst>
            </a:pPr>
            <a:r>
              <a:rPr dirty="0" sz="1800" b="1">
                <a:latin typeface="Microsoft YaHei"/>
                <a:cs typeface="Microsoft YaHei"/>
              </a:rPr>
              <a:t>返回一个指针	</a:t>
            </a:r>
            <a:r>
              <a:rPr dirty="0" sz="1800" b="1">
                <a:latin typeface="Courier New"/>
                <a:cs typeface="Courier New"/>
              </a:rPr>
              <a:t>T</a:t>
            </a:r>
            <a:r>
              <a:rPr dirty="0" sz="1800" spc="-6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6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p;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2160"/>
              </a:spcBef>
            </a:pPr>
            <a:r>
              <a:rPr dirty="0" sz="1800" spc="-5" b="1">
                <a:latin typeface="Courier New"/>
                <a:cs typeface="Courier New"/>
              </a:rPr>
              <a:t>*p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是查找区间里下标最小的，</a:t>
            </a:r>
            <a:r>
              <a:rPr dirty="0" sz="1800" b="1">
                <a:solidFill>
                  <a:srgbClr val="070CEB"/>
                </a:solidFill>
                <a:latin typeface="Microsoft YaHei"/>
                <a:cs typeface="Microsoft YaHei"/>
              </a:rPr>
              <a:t>大于等</a:t>
            </a:r>
            <a:r>
              <a:rPr dirty="0" sz="1800" spc="-10" b="1">
                <a:solidFill>
                  <a:srgbClr val="070CEB"/>
                </a:solidFill>
                <a:latin typeface="Microsoft YaHei"/>
                <a:cs typeface="Microsoft YaHei"/>
              </a:rPr>
              <a:t>于</a:t>
            </a:r>
            <a:r>
              <a:rPr dirty="0" sz="1800" spc="-5" b="1">
                <a:latin typeface="Courier New"/>
                <a:cs typeface="Courier New"/>
              </a:rPr>
              <a:t>"</a:t>
            </a:r>
            <a:r>
              <a:rPr dirty="0" sz="1800" b="1">
                <a:latin typeface="Microsoft YaHei"/>
                <a:cs typeface="Microsoft YaHei"/>
              </a:rPr>
              <a:t>值</a:t>
            </a:r>
            <a:r>
              <a:rPr dirty="0" sz="1800" b="1">
                <a:latin typeface="Courier New"/>
                <a:cs typeface="Courier New"/>
              </a:rPr>
              <a:t>"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的元素。如果找不到，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b="1">
                <a:latin typeface="Microsoft YaHei"/>
                <a:cs typeface="Microsoft YaHei"/>
              </a:rPr>
              <a:t>指向下标为</a:t>
            </a:r>
            <a:r>
              <a:rPr dirty="0" sz="1800" spc="-5" b="1">
                <a:latin typeface="Courier New"/>
                <a:cs typeface="Courier New"/>
              </a:rPr>
              <a:t>n2</a:t>
            </a:r>
            <a:r>
              <a:rPr dirty="0" sz="1800" b="1">
                <a:latin typeface="Microsoft YaHei"/>
                <a:cs typeface="Microsoft YaHei"/>
              </a:rPr>
              <a:t>的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latin typeface="Microsoft YaHei"/>
                <a:cs typeface="Microsoft YaHei"/>
              </a:rPr>
              <a:t>元素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02031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lower_bound</a:t>
            </a:r>
            <a:r>
              <a:rPr dirty="0"/>
              <a:t>二分查找下</a:t>
            </a:r>
            <a:r>
              <a:rPr dirty="0" spc="-10"/>
              <a:t>界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</a:t>
            </a:r>
            <a:r>
              <a:rPr dirty="0" spc="-5"/>
              <a:t>二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1727073"/>
            <a:ext cx="8712200" cy="22205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 b="1">
                <a:latin typeface="Microsoft YaHei"/>
                <a:cs typeface="Microsoft YaHei"/>
              </a:rPr>
              <a:t>在元素为任意的</a:t>
            </a:r>
            <a:r>
              <a:rPr dirty="0" sz="1800" spc="-5" b="1">
                <a:latin typeface="Courier New"/>
                <a:cs typeface="Courier New"/>
              </a:rPr>
              <a:t>T</a:t>
            </a:r>
            <a:r>
              <a:rPr dirty="0" sz="1800" b="1">
                <a:latin typeface="Microsoft YaHei"/>
                <a:cs typeface="Microsoft YaHei"/>
              </a:rPr>
              <a:t>类型、按照自定义排序规则排好序的数组中进行查找</a:t>
            </a:r>
            <a:endParaRPr sz="18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2160"/>
              </a:spcBef>
            </a:pP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T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*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 lower_bound(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数组</a:t>
            </a:r>
            <a:r>
              <a:rPr dirty="0" sz="1800" spc="-10" b="1">
                <a:solidFill>
                  <a:srgbClr val="FF0000"/>
                </a:solidFill>
                <a:latin typeface="Microsoft YaHei"/>
                <a:cs typeface="Microsoft YaHei"/>
              </a:rPr>
              <a:t>名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+n1,</a:t>
            </a:r>
            <a:r>
              <a:rPr dirty="0" sz="1800" spc="-5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+n2,</a:t>
            </a:r>
            <a:r>
              <a:rPr dirty="0" sz="1800" spc="-5" b="1">
                <a:solidFill>
                  <a:srgbClr val="FF0000"/>
                </a:solidFill>
                <a:latin typeface="Microsoft YaHei"/>
                <a:cs typeface="Microsoft YaHei"/>
              </a:rPr>
              <a:t>值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,</a:t>
            </a:r>
            <a:r>
              <a:rPr dirty="0" sz="1800" spc="-5" b="1">
                <a:solidFill>
                  <a:srgbClr val="FF0000"/>
                </a:solidFill>
                <a:latin typeface="Microsoft YaHei"/>
                <a:cs typeface="Microsoft YaHei"/>
              </a:rPr>
              <a:t>排序规则结构名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());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1521460" algn="l"/>
              </a:tabLst>
            </a:pPr>
            <a:r>
              <a:rPr dirty="0" sz="1800" b="1">
                <a:latin typeface="Microsoft YaHei"/>
                <a:cs typeface="Microsoft YaHei"/>
              </a:rPr>
              <a:t>返回一个指针	</a:t>
            </a:r>
            <a:r>
              <a:rPr dirty="0" sz="1800" b="1">
                <a:latin typeface="Courier New"/>
                <a:cs typeface="Courier New"/>
              </a:rPr>
              <a:t>T</a:t>
            </a:r>
            <a:r>
              <a:rPr dirty="0" sz="1800" spc="-6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6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p;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*p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Microsoft YaHei"/>
                <a:cs typeface="Microsoft YaHei"/>
              </a:rPr>
              <a:t>是查找区间里下标最小的，按自定义排序规则</a:t>
            </a:r>
            <a:r>
              <a:rPr dirty="0" sz="1800" spc="5" b="1">
                <a:latin typeface="Microsoft YaHei"/>
                <a:cs typeface="Microsoft YaHei"/>
              </a:rPr>
              <a:t>，</a:t>
            </a:r>
            <a:r>
              <a:rPr dirty="0" sz="1800" spc="-5" b="1">
                <a:solidFill>
                  <a:srgbClr val="070CEB"/>
                </a:solidFill>
                <a:latin typeface="Microsoft YaHei"/>
                <a:cs typeface="Microsoft YaHei"/>
              </a:rPr>
              <a:t>可以排在</a:t>
            </a:r>
            <a:r>
              <a:rPr dirty="0" sz="1800" spc="-5" b="1">
                <a:solidFill>
                  <a:srgbClr val="070CEB"/>
                </a:solidFill>
                <a:latin typeface="Courier New"/>
                <a:cs typeface="Courier New"/>
              </a:rPr>
              <a:t>"</a:t>
            </a:r>
            <a:r>
              <a:rPr dirty="0" sz="1800" spc="-5" b="1">
                <a:solidFill>
                  <a:srgbClr val="070CEB"/>
                </a:solidFill>
                <a:latin typeface="Microsoft YaHei"/>
                <a:cs typeface="Microsoft YaHei"/>
              </a:rPr>
              <a:t>值</a:t>
            </a:r>
            <a:r>
              <a:rPr dirty="0" sz="1800" spc="-5" b="1">
                <a:solidFill>
                  <a:srgbClr val="070CEB"/>
                </a:solidFill>
                <a:latin typeface="Courier New"/>
                <a:cs typeface="Courier New"/>
              </a:rPr>
              <a:t>"</a:t>
            </a:r>
            <a:r>
              <a:rPr dirty="0" sz="1800" spc="-5" b="1">
                <a:solidFill>
                  <a:srgbClr val="070CEB"/>
                </a:solidFill>
                <a:latin typeface="Microsoft YaHei"/>
                <a:cs typeface="Microsoft YaHei"/>
              </a:rPr>
              <a:t>后面</a:t>
            </a:r>
            <a:r>
              <a:rPr dirty="0" sz="1800" spc="-5" b="1">
                <a:latin typeface="Microsoft YaHei"/>
                <a:cs typeface="Microsoft YaHei"/>
              </a:rPr>
              <a:t>的元素。如果找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b="1">
                <a:latin typeface="Microsoft YaHei"/>
                <a:cs typeface="Microsoft YaHei"/>
              </a:rPr>
              <a:t>不到，</a:t>
            </a:r>
            <a:r>
              <a:rPr dirty="0" sz="1800" spc="-5" b="1">
                <a:latin typeface="Courier New"/>
                <a:cs typeface="Courier New"/>
              </a:rPr>
              <a:t>p</a:t>
            </a:r>
            <a:r>
              <a:rPr dirty="0" sz="1800" b="1">
                <a:latin typeface="Microsoft YaHei"/>
                <a:cs typeface="Microsoft YaHei"/>
              </a:rPr>
              <a:t>指向下标为</a:t>
            </a:r>
            <a:r>
              <a:rPr dirty="0" sz="1800" spc="-5" b="1">
                <a:latin typeface="Courier New"/>
                <a:cs typeface="Courier New"/>
              </a:rPr>
              <a:t>n2</a:t>
            </a:r>
            <a:r>
              <a:rPr dirty="0" sz="1800" b="1">
                <a:latin typeface="Microsoft YaHei"/>
                <a:cs typeface="Microsoft YaHei"/>
              </a:rPr>
              <a:t>的元素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07174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upper_bound</a:t>
            </a:r>
            <a:r>
              <a:rPr dirty="0"/>
              <a:t>二分查找上</a:t>
            </a:r>
            <a:r>
              <a:rPr dirty="0" spc="-10"/>
              <a:t>界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</a:t>
            </a:r>
            <a:r>
              <a:rPr dirty="0" spc="-5"/>
              <a:t>一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873378"/>
            <a:ext cx="6507480" cy="84899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 b="1">
                <a:latin typeface="Microsoft YaHei"/>
                <a:cs typeface="Microsoft YaHei"/>
              </a:rPr>
              <a:t>在元素类型为</a:t>
            </a:r>
            <a:r>
              <a:rPr dirty="0" sz="1800" spc="-5" b="1">
                <a:latin typeface="Courier New"/>
                <a:cs typeface="Courier New"/>
              </a:rPr>
              <a:t>T</a:t>
            </a:r>
            <a:r>
              <a:rPr dirty="0" sz="1800" b="1">
                <a:latin typeface="Microsoft YaHei"/>
                <a:cs typeface="Microsoft YaHei"/>
              </a:rPr>
              <a:t>的从小到大排好序的基本类型的数组中进行查找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algn="ctr" marL="502920">
              <a:lnSpc>
                <a:spcPct val="100000"/>
              </a:lnSpc>
            </a:pP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T</a:t>
            </a:r>
            <a:r>
              <a:rPr dirty="0" sz="1800" spc="-3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*</a:t>
            </a:r>
            <a:r>
              <a:rPr dirty="0" sz="1800" spc="-3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upper_bound(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数组</a:t>
            </a:r>
            <a:r>
              <a:rPr dirty="0" sz="1800" spc="-5" b="1">
                <a:solidFill>
                  <a:srgbClr val="FF0000"/>
                </a:solidFill>
                <a:latin typeface="Microsoft YaHei"/>
                <a:cs typeface="Microsoft YaHei"/>
              </a:rPr>
              <a:t>名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+n1,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+n2,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值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);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2519933"/>
            <a:ext cx="8666480" cy="8483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21460" algn="l"/>
              </a:tabLst>
            </a:pPr>
            <a:r>
              <a:rPr dirty="0" sz="1800" b="1">
                <a:latin typeface="Microsoft YaHei"/>
                <a:cs typeface="Microsoft YaHei"/>
              </a:rPr>
              <a:t>返回一个指针	</a:t>
            </a:r>
            <a:r>
              <a:rPr dirty="0" sz="1800" b="1">
                <a:latin typeface="Courier New"/>
                <a:cs typeface="Courier New"/>
              </a:rPr>
              <a:t>T</a:t>
            </a:r>
            <a:r>
              <a:rPr dirty="0" sz="1800" spc="-6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6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p;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2160"/>
              </a:spcBef>
            </a:pPr>
            <a:r>
              <a:rPr dirty="0" sz="1800" spc="-5" b="1">
                <a:latin typeface="Courier New"/>
                <a:cs typeface="Courier New"/>
              </a:rPr>
              <a:t>*p</a:t>
            </a:r>
            <a:r>
              <a:rPr dirty="0" sz="1800" spc="-95" b="1">
                <a:latin typeface="Courier New"/>
                <a:cs typeface="Courier New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是查找区间里下标最小的，</a:t>
            </a:r>
            <a:r>
              <a:rPr dirty="0" sz="1800" b="1">
                <a:solidFill>
                  <a:srgbClr val="070CEB"/>
                </a:solidFill>
                <a:latin typeface="Microsoft YaHei"/>
                <a:cs typeface="Microsoft YaHei"/>
              </a:rPr>
              <a:t>大</a:t>
            </a:r>
            <a:r>
              <a:rPr dirty="0" sz="1800" spc="-5" b="1">
                <a:solidFill>
                  <a:srgbClr val="070CEB"/>
                </a:solidFill>
                <a:latin typeface="Microsoft YaHei"/>
                <a:cs typeface="Microsoft YaHei"/>
              </a:rPr>
              <a:t>于</a:t>
            </a:r>
            <a:r>
              <a:rPr dirty="0" sz="1800" spc="-5" b="1">
                <a:latin typeface="Courier New"/>
                <a:cs typeface="Courier New"/>
              </a:rPr>
              <a:t>"</a:t>
            </a:r>
            <a:r>
              <a:rPr dirty="0" sz="1800" b="1">
                <a:latin typeface="Microsoft YaHei"/>
                <a:cs typeface="Microsoft YaHei"/>
              </a:rPr>
              <a:t>值</a:t>
            </a:r>
            <a:r>
              <a:rPr dirty="0" sz="1800" spc="-5" b="1">
                <a:latin typeface="Courier New"/>
                <a:cs typeface="Courier New"/>
              </a:rPr>
              <a:t>"</a:t>
            </a:r>
            <a:r>
              <a:rPr dirty="0" sz="1800" b="1">
                <a:latin typeface="Microsoft YaHei"/>
                <a:cs typeface="Microsoft YaHei"/>
              </a:rPr>
              <a:t>的元素。如果找不到</a:t>
            </a:r>
            <a:r>
              <a:rPr dirty="0" sz="1800" spc="-5" b="1">
                <a:latin typeface="Microsoft YaHei"/>
                <a:cs typeface="Microsoft YaHei"/>
              </a:rPr>
              <a:t>，</a:t>
            </a:r>
            <a:r>
              <a:rPr dirty="0" sz="1800" spc="-5" b="1">
                <a:latin typeface="Courier New"/>
                <a:cs typeface="Courier New"/>
              </a:rPr>
              <a:t>p</a:t>
            </a:r>
            <a:r>
              <a:rPr dirty="0" sz="1800" b="1">
                <a:latin typeface="Microsoft YaHei"/>
                <a:cs typeface="Microsoft YaHei"/>
              </a:rPr>
              <a:t>指向下标为</a:t>
            </a:r>
            <a:r>
              <a:rPr dirty="0" sz="1800" spc="-5" b="1">
                <a:latin typeface="Courier New"/>
                <a:cs typeface="Courier New"/>
              </a:rPr>
              <a:t>n2</a:t>
            </a:r>
            <a:r>
              <a:rPr dirty="0" sz="1800" b="1">
                <a:latin typeface="Microsoft YaHei"/>
                <a:cs typeface="Microsoft YaHei"/>
              </a:rPr>
              <a:t>的元素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07174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upper_bound</a:t>
            </a:r>
            <a:r>
              <a:rPr dirty="0"/>
              <a:t>二分查找上</a:t>
            </a:r>
            <a:r>
              <a:rPr dirty="0" spc="-10"/>
              <a:t>界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</a:t>
            </a:r>
            <a:r>
              <a:rPr dirty="0" spc="-5"/>
              <a:t>二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1727073"/>
            <a:ext cx="8712200" cy="22205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 b="1">
                <a:latin typeface="Microsoft YaHei"/>
                <a:cs typeface="Microsoft YaHei"/>
              </a:rPr>
              <a:t>在元素为任意的</a:t>
            </a:r>
            <a:r>
              <a:rPr dirty="0" sz="1800" spc="-5" b="1">
                <a:latin typeface="Courier New"/>
                <a:cs typeface="Courier New"/>
              </a:rPr>
              <a:t>T</a:t>
            </a:r>
            <a:r>
              <a:rPr dirty="0" sz="1800" b="1">
                <a:latin typeface="Microsoft YaHei"/>
                <a:cs typeface="Microsoft YaHei"/>
              </a:rPr>
              <a:t>类型、按照自定义排序规则排好序的数组中进行查找</a:t>
            </a:r>
            <a:endParaRPr sz="18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2160"/>
              </a:spcBef>
            </a:pP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T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*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 upper_bound(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数组</a:t>
            </a:r>
            <a:r>
              <a:rPr dirty="0" sz="1800" spc="-10" b="1">
                <a:solidFill>
                  <a:srgbClr val="FF0000"/>
                </a:solidFill>
                <a:latin typeface="Microsoft YaHei"/>
                <a:cs typeface="Microsoft YaHei"/>
              </a:rPr>
              <a:t>名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+n1,</a:t>
            </a:r>
            <a:r>
              <a:rPr dirty="0" sz="1800" spc="-5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+n2,</a:t>
            </a:r>
            <a:r>
              <a:rPr dirty="0" sz="1800" spc="-5" b="1">
                <a:solidFill>
                  <a:srgbClr val="FF0000"/>
                </a:solidFill>
                <a:latin typeface="Microsoft YaHei"/>
                <a:cs typeface="Microsoft YaHei"/>
              </a:rPr>
              <a:t>值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,</a:t>
            </a:r>
            <a:r>
              <a:rPr dirty="0" sz="1800" spc="-5" b="1">
                <a:solidFill>
                  <a:srgbClr val="FF0000"/>
                </a:solidFill>
                <a:latin typeface="Microsoft YaHei"/>
                <a:cs typeface="Microsoft YaHei"/>
              </a:rPr>
              <a:t>排序规则结构名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());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1521460" algn="l"/>
              </a:tabLst>
            </a:pPr>
            <a:r>
              <a:rPr dirty="0" sz="1800" b="1">
                <a:latin typeface="Microsoft YaHei"/>
                <a:cs typeface="Microsoft YaHei"/>
              </a:rPr>
              <a:t>返回一个指针	</a:t>
            </a:r>
            <a:r>
              <a:rPr dirty="0" sz="1800" b="1">
                <a:latin typeface="Courier New"/>
                <a:cs typeface="Courier New"/>
              </a:rPr>
              <a:t>T</a:t>
            </a:r>
            <a:r>
              <a:rPr dirty="0" sz="1800" spc="-6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6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p;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*p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Microsoft YaHei"/>
                <a:cs typeface="Microsoft YaHei"/>
              </a:rPr>
              <a:t>是查找区间里下标最小的，按自定义排序规则</a:t>
            </a:r>
            <a:r>
              <a:rPr dirty="0" sz="1800" spc="5" b="1">
                <a:latin typeface="Microsoft YaHei"/>
                <a:cs typeface="Microsoft YaHei"/>
              </a:rPr>
              <a:t>，</a:t>
            </a:r>
            <a:r>
              <a:rPr dirty="0" sz="1800" spc="-5" b="1">
                <a:solidFill>
                  <a:srgbClr val="070CEB"/>
                </a:solidFill>
                <a:latin typeface="Microsoft YaHei"/>
                <a:cs typeface="Microsoft YaHei"/>
              </a:rPr>
              <a:t>必须排在</a:t>
            </a:r>
            <a:r>
              <a:rPr dirty="0" sz="1800" spc="-5" b="1">
                <a:solidFill>
                  <a:srgbClr val="070CEB"/>
                </a:solidFill>
                <a:latin typeface="Courier New"/>
                <a:cs typeface="Courier New"/>
              </a:rPr>
              <a:t>"</a:t>
            </a:r>
            <a:r>
              <a:rPr dirty="0" sz="1800" spc="-5" b="1">
                <a:solidFill>
                  <a:srgbClr val="070CEB"/>
                </a:solidFill>
                <a:latin typeface="Microsoft YaHei"/>
                <a:cs typeface="Microsoft YaHei"/>
              </a:rPr>
              <a:t>值</a:t>
            </a:r>
            <a:r>
              <a:rPr dirty="0" sz="1800" spc="-5" b="1">
                <a:solidFill>
                  <a:srgbClr val="070CEB"/>
                </a:solidFill>
                <a:latin typeface="Courier New"/>
                <a:cs typeface="Courier New"/>
              </a:rPr>
              <a:t>"</a:t>
            </a:r>
            <a:r>
              <a:rPr dirty="0" sz="1800" spc="-5" b="1">
                <a:solidFill>
                  <a:srgbClr val="070CEB"/>
                </a:solidFill>
                <a:latin typeface="Microsoft YaHei"/>
                <a:cs typeface="Microsoft YaHei"/>
              </a:rPr>
              <a:t>后面</a:t>
            </a:r>
            <a:r>
              <a:rPr dirty="0" sz="1800" spc="-5" b="1">
                <a:latin typeface="Microsoft YaHei"/>
                <a:cs typeface="Microsoft YaHei"/>
              </a:rPr>
              <a:t>的元素。如果找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b="1">
                <a:latin typeface="Microsoft YaHei"/>
                <a:cs typeface="Microsoft YaHei"/>
              </a:rPr>
              <a:t>不到，</a:t>
            </a:r>
            <a:r>
              <a:rPr dirty="0" sz="1800" spc="-5" b="1">
                <a:latin typeface="Courier New"/>
                <a:cs typeface="Courier New"/>
              </a:rPr>
              <a:t>p</a:t>
            </a:r>
            <a:r>
              <a:rPr dirty="0" sz="1800" b="1">
                <a:latin typeface="Microsoft YaHei"/>
                <a:cs typeface="Microsoft YaHei"/>
              </a:rPr>
              <a:t>指向下标为</a:t>
            </a:r>
            <a:r>
              <a:rPr dirty="0" sz="1800" spc="-5" b="1">
                <a:latin typeface="Courier New"/>
                <a:cs typeface="Courier New"/>
              </a:rPr>
              <a:t>n2</a:t>
            </a:r>
            <a:r>
              <a:rPr dirty="0" sz="1800" b="1">
                <a:latin typeface="Microsoft YaHei"/>
                <a:cs typeface="Microsoft YaHei"/>
              </a:rPr>
              <a:t>的元素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84879" y="2010282"/>
            <a:ext cx="2066289" cy="45212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800" spc="-10">
                <a:latin typeface="Arial MT"/>
                <a:cs typeface="Arial MT"/>
              </a:rPr>
              <a:t>STL</a:t>
            </a:r>
            <a:r>
              <a:rPr dirty="0" sz="2800" spc="-160">
                <a:latin typeface="Arial MT"/>
                <a:cs typeface="Arial MT"/>
              </a:rPr>
              <a:t> </a:t>
            </a:r>
            <a:r>
              <a:rPr dirty="0" sz="2800" spc="-5"/>
              <a:t>初</a:t>
            </a:r>
            <a:r>
              <a:rPr dirty="0" sz="2800" spc="-10"/>
              <a:t>步</a:t>
            </a:r>
            <a:r>
              <a:rPr dirty="0" sz="2800" spc="-5">
                <a:latin typeface="Arial MT"/>
                <a:cs typeface="Arial MT"/>
              </a:rPr>
              <a:t>(</a:t>
            </a:r>
            <a:r>
              <a:rPr dirty="0" sz="2800" spc="-5"/>
              <a:t>一</a:t>
            </a:r>
            <a:r>
              <a:rPr dirty="0" sz="2800" spc="-5">
                <a:latin typeface="Arial MT"/>
                <a:cs typeface="Arial MT"/>
              </a:rPr>
              <a:t>)</a:t>
            </a:r>
            <a:endParaRPr sz="28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81059" y="4813366"/>
            <a:ext cx="1530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2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95422" y="76327"/>
            <a:ext cx="39122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信息科学技术学院《程序设计与算</a:t>
            </a:r>
            <a:r>
              <a:rPr dirty="0" sz="1800" spc="-15">
                <a:latin typeface="Microsoft YaHei"/>
                <a:cs typeface="Microsoft YaHei"/>
              </a:rPr>
              <a:t>法</a:t>
            </a:r>
            <a:r>
              <a:rPr dirty="0" sz="1800">
                <a:latin typeface="Microsoft YaHei"/>
                <a:cs typeface="Microsoft YaHei"/>
              </a:rPr>
              <a:t>》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87108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>
                <a:latin typeface="Arial MT"/>
                <a:cs typeface="Arial MT"/>
              </a:rPr>
              <a:t>lower_bound,upper_bound</a:t>
            </a:r>
            <a:r>
              <a:rPr dirty="0"/>
              <a:t>用法示例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624966"/>
            <a:ext cx="8448675" cy="41414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696585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#include &lt;iostream&gt;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#include &lt;cstring&gt;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#include &lt;algorithm&gt;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using namespace std;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struct Rule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bool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operator()(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const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int </a:t>
            </a:r>
            <a:r>
              <a:rPr dirty="0" sz="1800" b="1">
                <a:latin typeface="Courier New"/>
                <a:cs typeface="Courier New"/>
              </a:rPr>
              <a:t>&amp; </a:t>
            </a:r>
            <a:r>
              <a:rPr dirty="0" sz="1800" spc="-10" b="1">
                <a:latin typeface="Courier New"/>
                <a:cs typeface="Courier New"/>
              </a:rPr>
              <a:t>a1,const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&amp;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a2)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const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a1%10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a2%10;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};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void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Print(int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a[],int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size)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1841500" marR="3553460" indent="-915035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for(int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0;i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size;++i)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a[i]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","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4740960"/>
            <a:ext cx="16319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30259" y="4796739"/>
            <a:ext cx="177800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30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87108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>
                <a:latin typeface="Arial MT"/>
                <a:cs typeface="Arial MT"/>
              </a:rPr>
              <a:t>lower_bound,upper_bound</a:t>
            </a:r>
            <a:r>
              <a:rPr dirty="0"/>
              <a:t>用法示例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31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24966"/>
            <a:ext cx="7630159" cy="30441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83438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#define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NUM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7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a[NUM]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12,5,3,5,98,21,7};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sort(a,a+NUM);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Print(a,NUM);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920A08"/>
                </a:solidFill>
                <a:latin typeface="Courier New"/>
                <a:cs typeface="Courier New"/>
              </a:rPr>
              <a:t>//</a:t>
            </a:r>
            <a:r>
              <a:rPr dirty="0" sz="1800" spc="-30" b="1">
                <a:solidFill>
                  <a:srgbClr val="920A08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920A08"/>
                </a:solidFill>
                <a:latin typeface="Courier New"/>
                <a:cs typeface="Courier New"/>
              </a:rPr>
              <a:t>=&gt;</a:t>
            </a:r>
            <a:r>
              <a:rPr dirty="0" sz="1800" spc="-35" b="1">
                <a:solidFill>
                  <a:srgbClr val="920A08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3,5,5,7,12,21,98,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lower_bound(a,a+NUM,5);</a:t>
            </a:r>
            <a:endParaRPr sz="1800">
              <a:latin typeface="Courier New"/>
              <a:cs typeface="Courier New"/>
            </a:endParaRPr>
          </a:p>
          <a:p>
            <a:pPr marL="927100" marR="823594">
              <a:lnSpc>
                <a:spcPct val="100000"/>
              </a:lnSpc>
              <a:spcBef>
                <a:spcPts val="5"/>
              </a:spcBef>
              <a:tabLst>
                <a:tab pos="4886325" algn="l"/>
              </a:tabLst>
            </a:pPr>
            <a:r>
              <a:rPr dirty="0" sz="1800" spc="-10" b="1">
                <a:latin typeface="Courier New"/>
                <a:cs typeface="Courier New"/>
              </a:rPr>
              <a:t>cout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*p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10" b="1">
                <a:latin typeface="Courier New"/>
                <a:cs typeface="Courier New"/>
              </a:rPr>
              <a:t> ","</a:t>
            </a:r>
            <a:r>
              <a:rPr dirty="0" sz="180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&lt;&lt;</a:t>
            </a:r>
            <a:r>
              <a:rPr dirty="0" sz="1800" spc="-5" b="1">
                <a:latin typeface="Courier New"/>
                <a:cs typeface="Courier New"/>
              </a:rPr>
              <a:t> p-a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	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//=&gt;</a:t>
            </a:r>
            <a:r>
              <a:rPr dirty="0" sz="1800" spc="-45" b="1">
                <a:solidFill>
                  <a:srgbClr val="920A08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5,1 </a:t>
            </a:r>
            <a:r>
              <a:rPr dirty="0" sz="1800" spc="-1065" b="1">
                <a:solidFill>
                  <a:srgbClr val="920A08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upper_bound(a,a+NUM,5);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tabLst>
                <a:tab pos="2564765" algn="l"/>
              </a:tabLst>
            </a:pPr>
            <a:r>
              <a:rPr dirty="0" sz="1800" spc="-10" b="1">
                <a:latin typeface="Courier New"/>
                <a:cs typeface="Courier New"/>
              </a:rPr>
              <a:t>cout </a:t>
            </a:r>
            <a:r>
              <a:rPr dirty="0" sz="1800" spc="-5" b="1">
                <a:latin typeface="Courier New"/>
                <a:cs typeface="Courier New"/>
              </a:rPr>
              <a:t>&lt;&lt; *p	&lt;&lt;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//=&gt;7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upper_bound(a,a+NUM,13)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//=&gt;21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87108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>
                <a:latin typeface="Arial MT"/>
                <a:cs typeface="Arial MT"/>
              </a:rPr>
              <a:t>lower_bound,upper_bound</a:t>
            </a:r>
            <a:r>
              <a:rPr dirty="0"/>
              <a:t>用法示例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31</a:t>
            </a:fld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1153617" y="920025"/>
          <a:ext cx="7270750" cy="24250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9755"/>
                <a:gridCol w="366395"/>
                <a:gridCol w="4030979"/>
                <a:gridCol w="1161414"/>
                <a:gridCol w="1133474"/>
              </a:tblGrid>
              <a:tr h="487933">
                <a:tc gridSpan="5">
                  <a:txBody>
                    <a:bodyPr/>
                    <a:lstStyle/>
                    <a:p>
                      <a:pPr marL="31750">
                        <a:lnSpc>
                          <a:spcPts val="1650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sort(a,a+NUM,Rule());</a:t>
                      </a:r>
                      <a:endParaRPr sz="1600">
                        <a:latin typeface="Courier New"/>
                        <a:cs typeface="Courier New"/>
                      </a:endParaRPr>
                    </a:p>
                    <a:p>
                      <a:pPr marL="31750">
                        <a:lnSpc>
                          <a:spcPct val="100000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Print(a,NUM);</a:t>
                      </a:r>
                      <a:r>
                        <a:rPr dirty="0" sz="1600" spc="-1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//=&gt;21,12,3,5,5,7,98,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36726">
                <a:tc>
                  <a:txBody>
                    <a:bodyPr/>
                    <a:lstStyle/>
                    <a:p>
                      <a:pPr marL="31750">
                        <a:lnSpc>
                          <a:spcPts val="1650"/>
                        </a:lnSpc>
                      </a:pPr>
                      <a:r>
                        <a:rPr dirty="0" sz="1600" spc="-10" b="1">
                          <a:latin typeface="Courier New"/>
                          <a:cs typeface="Courier New"/>
                        </a:rPr>
                        <a:t>cout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50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&lt;&lt;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50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*</a:t>
                      </a:r>
                      <a:r>
                        <a:rPr dirty="0" sz="1600" spc="-2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lower_bound(a,a+NUM,16,Rule())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57785">
                        <a:lnSpc>
                          <a:spcPts val="1650"/>
                        </a:lnSpc>
                        <a:tabLst>
                          <a:tab pos="1286510" algn="l"/>
                        </a:tabLst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&lt;&lt;</a:t>
                      </a:r>
                      <a:r>
                        <a:rPr dirty="0" sz="1600" spc="20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endl;	</a:t>
                      </a: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//</a:t>
                      </a:r>
                      <a:r>
                        <a:rPr dirty="0" sz="1600" spc="-40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=&gt;</a:t>
                      </a:r>
                      <a:r>
                        <a:rPr dirty="0" sz="1600" spc="-3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7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43839">
                <a:tc>
                  <a:txBody>
                    <a:bodyPr/>
                    <a:lstStyle/>
                    <a:p>
                      <a:pPr marL="31750">
                        <a:lnSpc>
                          <a:spcPts val="1705"/>
                        </a:lnSpc>
                      </a:pPr>
                      <a:r>
                        <a:rPr dirty="0" sz="1600" spc="-10" b="1">
                          <a:latin typeface="Courier New"/>
                          <a:cs typeface="Courier New"/>
                        </a:rPr>
                        <a:t>cout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705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&lt;&lt;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175">
                        <a:lnSpc>
                          <a:spcPts val="1705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lower_bound(a,a+NUM,25,Rule())</a:t>
                      </a:r>
                      <a:r>
                        <a:rPr dirty="0" sz="1600" spc="2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-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3500">
                        <a:lnSpc>
                          <a:spcPts val="1705"/>
                        </a:lnSpc>
                      </a:pPr>
                      <a:r>
                        <a:rPr dirty="0" sz="1600" b="1">
                          <a:latin typeface="Courier New"/>
                          <a:cs typeface="Courier New"/>
                        </a:rPr>
                        <a:t>a&lt;&lt;</a:t>
                      </a:r>
                      <a:r>
                        <a:rPr dirty="0" sz="1600" spc="-20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endl;</a:t>
                      </a:r>
                      <a:r>
                        <a:rPr dirty="0" sz="1600" spc="-10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//</a:t>
                      </a:r>
                      <a:r>
                        <a:rPr dirty="0" sz="1600" spc="-1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=&gt;</a:t>
                      </a:r>
                      <a:r>
                        <a:rPr dirty="0" sz="1600" spc="-20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3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36726">
                <a:tc>
                  <a:txBody>
                    <a:bodyPr/>
                    <a:lstStyle/>
                    <a:p>
                      <a:pPr marL="31750">
                        <a:lnSpc>
                          <a:spcPts val="1705"/>
                        </a:lnSpc>
                      </a:pPr>
                      <a:r>
                        <a:rPr dirty="0" sz="1600" spc="-10" b="1">
                          <a:latin typeface="Courier New"/>
                          <a:cs typeface="Courier New"/>
                        </a:rPr>
                        <a:t>cout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705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&lt;&lt;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 marL="3175">
                        <a:lnSpc>
                          <a:spcPts val="1705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upper_bound(a,a+NUM,18,Rule())</a:t>
                      </a:r>
                      <a:r>
                        <a:rPr dirty="0" sz="1600" spc="2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-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 gridSpan="2">
                  <a:txBody>
                    <a:bodyPr/>
                    <a:lstStyle/>
                    <a:p>
                      <a:pPr marL="63500">
                        <a:lnSpc>
                          <a:spcPts val="1705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a &lt;&lt;</a:t>
                      </a:r>
                      <a:r>
                        <a:rPr dirty="0" sz="1600" spc="-1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endl; </a:t>
                      </a: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// =&gt;</a:t>
                      </a:r>
                      <a:r>
                        <a:rPr dirty="0" sz="1600" spc="-1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7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487771">
                <a:tc gridSpan="5">
                  <a:txBody>
                    <a:bodyPr/>
                    <a:lstStyle/>
                    <a:p>
                      <a:pPr algn="ctr" marR="1829435">
                        <a:lnSpc>
                          <a:spcPts val="1760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if( upper_bound(a,a+NUM,18,Rule())</a:t>
                      </a:r>
                      <a:r>
                        <a:rPr dirty="0" sz="1600" b="1">
                          <a:latin typeface="Courier New"/>
                          <a:cs typeface="Courier New"/>
                        </a:rPr>
                        <a:t> ==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 a+NUM)</a:t>
                      </a:r>
                      <a:endParaRPr sz="1600">
                        <a:latin typeface="Courier New"/>
                        <a:cs typeface="Courier New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tabLst>
                          <a:tab pos="3663950" algn="l"/>
                        </a:tabLst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cout</a:t>
                      </a:r>
                      <a:r>
                        <a:rPr dirty="0" sz="1600" spc="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&lt;&lt;</a:t>
                      </a:r>
                      <a:r>
                        <a:rPr dirty="0" sz="1600" spc="1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"not</a:t>
                      </a:r>
                      <a:r>
                        <a:rPr dirty="0" sz="1600" spc="1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found"</a:t>
                      </a:r>
                      <a:r>
                        <a:rPr dirty="0" sz="1600" spc="1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&lt;&lt;</a:t>
                      </a:r>
                      <a:r>
                        <a:rPr dirty="0" sz="1600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endl;	</a:t>
                      </a: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//=&gt;</a:t>
                      </a:r>
                      <a:r>
                        <a:rPr dirty="0" sz="1600" spc="-2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not</a:t>
                      </a:r>
                      <a:r>
                        <a:rPr dirty="0" sz="1600" spc="-30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found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51243">
                <a:tc gridSpan="3">
                  <a:txBody>
                    <a:bodyPr/>
                    <a:lstStyle/>
                    <a:p>
                      <a:pPr marL="31750">
                        <a:lnSpc>
                          <a:spcPts val="1764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cout</a:t>
                      </a:r>
                      <a:r>
                        <a:rPr dirty="0" sz="1600" spc="-10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&lt;&lt;</a:t>
                      </a:r>
                      <a:r>
                        <a:rPr dirty="0" sz="1600" spc="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* upper_bound(a,a+NUM,5,Rule())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7785">
                        <a:lnSpc>
                          <a:spcPts val="1764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&lt;&lt;</a:t>
                      </a:r>
                      <a:r>
                        <a:rPr dirty="0" sz="1600" spc="-40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endl;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ts val="1764"/>
                        </a:lnSpc>
                      </a:pP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//</a:t>
                      </a:r>
                      <a:r>
                        <a:rPr dirty="0" sz="1600" spc="-60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=&gt;7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</a:tr>
              <a:tr h="243840">
                <a:tc gridSpan="3">
                  <a:txBody>
                    <a:bodyPr/>
                    <a:lstStyle/>
                    <a:p>
                      <a:pPr marL="31750">
                        <a:lnSpc>
                          <a:spcPts val="1705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cout</a:t>
                      </a:r>
                      <a:r>
                        <a:rPr dirty="0" sz="1600" spc="-10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&lt;&lt;</a:t>
                      </a:r>
                      <a:r>
                        <a:rPr dirty="0" sz="1600" spc="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* upper_bound(a,a+NUM,4,Rule())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57785">
                        <a:lnSpc>
                          <a:spcPts val="1705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&lt;&lt;</a:t>
                      </a:r>
                      <a:r>
                        <a:rPr dirty="0" sz="1600" spc="-40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latin typeface="Courier New"/>
                          <a:cs typeface="Courier New"/>
                        </a:rPr>
                        <a:t>endl;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ts val="1705"/>
                        </a:lnSpc>
                      </a:pP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//</a:t>
                      </a:r>
                      <a:r>
                        <a:rPr dirty="0" sz="1600" spc="-60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solidFill>
                            <a:srgbClr val="920A08"/>
                          </a:solidFill>
                          <a:latin typeface="Courier New"/>
                          <a:cs typeface="Courier New"/>
                        </a:rPr>
                        <a:t>=&gt;5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</a:tr>
              <a:tr h="236726">
                <a:tc gridSpan="3">
                  <a:txBody>
                    <a:bodyPr/>
                    <a:lstStyle/>
                    <a:p>
                      <a:pPr marL="31750">
                        <a:lnSpc>
                          <a:spcPts val="1705"/>
                        </a:lnSpc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return</a:t>
                      </a:r>
                      <a:r>
                        <a:rPr dirty="0" sz="1600" spc="-5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10" b="1">
                          <a:latin typeface="Courier New"/>
                          <a:cs typeface="Courier New"/>
                        </a:rPr>
                        <a:t>0;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/>
                </a:tc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258267" y="3312109"/>
            <a:ext cx="14732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0402" y="2323337"/>
            <a:ext cx="1419860" cy="6959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 indent="16129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solidFill>
                  <a:srgbClr val="1F487C"/>
                </a:solidFill>
                <a:latin typeface="Arial MT"/>
                <a:cs typeface="Arial MT"/>
              </a:rPr>
              <a:t>STL</a:t>
            </a:r>
            <a:r>
              <a:rPr dirty="0" sz="2200" spc="-5">
                <a:solidFill>
                  <a:srgbClr val="1F487C"/>
                </a:solidFill>
                <a:latin typeface="Microsoft YaHei"/>
                <a:cs typeface="Microsoft YaHei"/>
              </a:rPr>
              <a:t>中的 </a:t>
            </a:r>
            <a:r>
              <a:rPr dirty="0" sz="2200" spc="-5">
                <a:solidFill>
                  <a:srgbClr val="1F487C"/>
                </a:solidFill>
                <a:latin typeface="Microsoft YaHei"/>
                <a:cs typeface="Microsoft YaHei"/>
              </a:rPr>
              <a:t>平衡二叉树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315961" y="4668113"/>
            <a:ext cx="1647189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Microsoft YaHei"/>
                <a:cs typeface="Microsoft YaHei"/>
              </a:rPr>
              <a:t>美国拱门国家公园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16935" y="428116"/>
            <a:ext cx="6228715" cy="4166742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93636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MT"/>
                <a:cs typeface="Arial MT"/>
              </a:rPr>
              <a:t>ST</a:t>
            </a:r>
            <a:r>
              <a:rPr dirty="0" spc="-10">
                <a:latin typeface="Arial MT"/>
                <a:cs typeface="Arial MT"/>
              </a:rPr>
              <a:t>L</a:t>
            </a:r>
            <a:r>
              <a:rPr dirty="0"/>
              <a:t>中的平衡二叉树数据结构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34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868502"/>
            <a:ext cx="5269230" cy="6959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234950" indent="-222885">
              <a:lnSpc>
                <a:spcPct val="100000"/>
              </a:lnSpc>
              <a:spcBef>
                <a:spcPts val="95"/>
              </a:spcBef>
              <a:buSzPct val="95454"/>
              <a:buFont typeface="Wingdings"/>
              <a:buChar char=""/>
              <a:tabLst>
                <a:tab pos="235585" algn="l"/>
              </a:tabLst>
            </a:pPr>
            <a:r>
              <a:rPr dirty="0" sz="2200" spc="-10">
                <a:latin typeface="Microsoft YaHei"/>
                <a:cs typeface="Microsoft YaHei"/>
              </a:rPr>
              <a:t>有时需要在大量增加、删除数据的</a:t>
            </a:r>
            <a:r>
              <a:rPr dirty="0" sz="2200">
                <a:latin typeface="Microsoft YaHei"/>
                <a:cs typeface="Microsoft YaHei"/>
              </a:rPr>
              <a:t>同</a:t>
            </a:r>
            <a:r>
              <a:rPr dirty="0" sz="2200" spc="-10">
                <a:latin typeface="Microsoft YaHei"/>
                <a:cs typeface="Microsoft YaHei"/>
              </a:rPr>
              <a:t>时，</a:t>
            </a:r>
            <a:endParaRPr sz="2200">
              <a:latin typeface="Microsoft YaHei"/>
              <a:cs typeface="Microsoft YaHei"/>
            </a:endParaRPr>
          </a:p>
          <a:p>
            <a:pPr marL="46990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latin typeface="Microsoft YaHei"/>
                <a:cs typeface="Microsoft YaHei"/>
              </a:rPr>
              <a:t>还要进行大量数据的查找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93636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MT"/>
                <a:cs typeface="Arial MT"/>
              </a:rPr>
              <a:t>ST</a:t>
            </a:r>
            <a:r>
              <a:rPr dirty="0" spc="-10">
                <a:latin typeface="Arial MT"/>
                <a:cs typeface="Arial MT"/>
              </a:rPr>
              <a:t>L</a:t>
            </a:r>
            <a:r>
              <a:rPr dirty="0"/>
              <a:t>中的平衡二叉树数据结构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34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868502"/>
            <a:ext cx="8126730" cy="1366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234950" indent="-222885">
              <a:lnSpc>
                <a:spcPct val="100000"/>
              </a:lnSpc>
              <a:spcBef>
                <a:spcPts val="95"/>
              </a:spcBef>
              <a:buSzPct val="95454"/>
              <a:buFont typeface="Wingdings"/>
              <a:buChar char=""/>
              <a:tabLst>
                <a:tab pos="235585" algn="l"/>
              </a:tabLst>
            </a:pPr>
            <a:r>
              <a:rPr dirty="0" sz="2200" spc="-10">
                <a:latin typeface="Microsoft YaHei"/>
                <a:cs typeface="Microsoft YaHei"/>
              </a:rPr>
              <a:t>有时需要在大量增加、删除数据的</a:t>
            </a:r>
            <a:r>
              <a:rPr dirty="0" sz="2200">
                <a:latin typeface="Microsoft YaHei"/>
                <a:cs typeface="Microsoft YaHei"/>
              </a:rPr>
              <a:t>同</a:t>
            </a:r>
            <a:r>
              <a:rPr dirty="0" sz="2200" spc="-10">
                <a:latin typeface="Microsoft YaHei"/>
                <a:cs typeface="Microsoft YaHei"/>
              </a:rPr>
              <a:t>时，</a:t>
            </a:r>
            <a:endParaRPr sz="2200">
              <a:latin typeface="Microsoft YaHei"/>
              <a:cs typeface="Microsoft YaHei"/>
            </a:endParaRPr>
          </a:p>
          <a:p>
            <a:pPr marL="46990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latin typeface="Microsoft YaHei"/>
                <a:cs typeface="Microsoft YaHei"/>
              </a:rPr>
              <a:t>还要进行大量数据的查找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00">
              <a:latin typeface="Microsoft YaHei"/>
              <a:cs typeface="Microsoft YaHei"/>
            </a:endParaRPr>
          </a:p>
          <a:p>
            <a:pPr marL="234950" indent="-222885">
              <a:lnSpc>
                <a:spcPct val="100000"/>
              </a:lnSpc>
              <a:spcBef>
                <a:spcPts val="5"/>
              </a:spcBef>
              <a:buSzPct val="95454"/>
              <a:buFont typeface="Wingdings"/>
              <a:buChar char=""/>
              <a:tabLst>
                <a:tab pos="235585" algn="l"/>
                <a:tab pos="5713095" algn="l"/>
              </a:tabLst>
            </a:pPr>
            <a:r>
              <a:rPr dirty="0" sz="2200" spc="-5">
                <a:latin typeface="Microsoft YaHei"/>
                <a:cs typeface="Microsoft YaHei"/>
              </a:rPr>
              <a:t>希望增加数据、删除数据、查找数</a:t>
            </a:r>
            <a:r>
              <a:rPr dirty="0" sz="2200">
                <a:latin typeface="Microsoft YaHei"/>
                <a:cs typeface="Microsoft YaHei"/>
              </a:rPr>
              <a:t>据</a:t>
            </a:r>
            <a:r>
              <a:rPr dirty="0" sz="2200" spc="-5">
                <a:latin typeface="Microsoft YaHei"/>
                <a:cs typeface="Microsoft YaHei"/>
              </a:rPr>
              <a:t>都能在</a:t>
            </a:r>
            <a:r>
              <a:rPr dirty="0" sz="2200">
                <a:latin typeface="Microsoft YaHei"/>
                <a:cs typeface="Microsoft YaHei"/>
              </a:rPr>
              <a:t>	</a:t>
            </a:r>
            <a:r>
              <a:rPr dirty="0" sz="2200" spc="-5">
                <a:latin typeface="Courier New"/>
                <a:cs typeface="Courier New"/>
              </a:rPr>
              <a:t>log(n)</a:t>
            </a:r>
            <a:r>
              <a:rPr dirty="0" sz="2200" spc="-5">
                <a:latin typeface="Microsoft YaHei"/>
                <a:cs typeface="Microsoft YaHei"/>
              </a:rPr>
              <a:t>复杂度完成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93636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MT"/>
                <a:cs typeface="Arial MT"/>
              </a:rPr>
              <a:t>ST</a:t>
            </a:r>
            <a:r>
              <a:rPr dirty="0" spc="-10">
                <a:latin typeface="Arial MT"/>
                <a:cs typeface="Arial MT"/>
              </a:rPr>
              <a:t>L</a:t>
            </a:r>
            <a:r>
              <a:rPr dirty="0"/>
              <a:t>中的平衡二叉树数据结构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34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868502"/>
            <a:ext cx="8126730" cy="2037714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234950" indent="-222885">
              <a:lnSpc>
                <a:spcPct val="100000"/>
              </a:lnSpc>
              <a:spcBef>
                <a:spcPts val="95"/>
              </a:spcBef>
              <a:buSzPct val="95454"/>
              <a:buFont typeface="Wingdings"/>
              <a:buChar char=""/>
              <a:tabLst>
                <a:tab pos="235585" algn="l"/>
              </a:tabLst>
            </a:pPr>
            <a:r>
              <a:rPr dirty="0" sz="2200" spc="-10">
                <a:latin typeface="Microsoft YaHei"/>
                <a:cs typeface="Microsoft YaHei"/>
              </a:rPr>
              <a:t>有时需要在大量增加、删除数据的</a:t>
            </a:r>
            <a:r>
              <a:rPr dirty="0" sz="2200">
                <a:latin typeface="Microsoft YaHei"/>
                <a:cs typeface="Microsoft YaHei"/>
              </a:rPr>
              <a:t>同</a:t>
            </a:r>
            <a:r>
              <a:rPr dirty="0" sz="2200" spc="-10">
                <a:latin typeface="Microsoft YaHei"/>
                <a:cs typeface="Microsoft YaHei"/>
              </a:rPr>
              <a:t>时，</a:t>
            </a:r>
            <a:endParaRPr sz="2200">
              <a:latin typeface="Microsoft YaHei"/>
              <a:cs typeface="Microsoft YaHei"/>
            </a:endParaRPr>
          </a:p>
          <a:p>
            <a:pPr marL="46990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latin typeface="Microsoft YaHei"/>
                <a:cs typeface="Microsoft YaHei"/>
              </a:rPr>
              <a:t>还要进行大量数据的查找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00">
              <a:latin typeface="Microsoft YaHei"/>
              <a:cs typeface="Microsoft YaHei"/>
            </a:endParaRPr>
          </a:p>
          <a:p>
            <a:pPr marL="234950" indent="-222885">
              <a:lnSpc>
                <a:spcPct val="100000"/>
              </a:lnSpc>
              <a:spcBef>
                <a:spcPts val="5"/>
              </a:spcBef>
              <a:buSzPct val="95454"/>
              <a:buFont typeface="Wingdings"/>
              <a:buChar char=""/>
              <a:tabLst>
                <a:tab pos="235585" algn="l"/>
                <a:tab pos="5713095" algn="l"/>
              </a:tabLst>
            </a:pPr>
            <a:r>
              <a:rPr dirty="0" sz="2200" spc="-5">
                <a:latin typeface="Microsoft YaHei"/>
                <a:cs typeface="Microsoft YaHei"/>
              </a:rPr>
              <a:t>希望增加数据、删除数据、查找数</a:t>
            </a:r>
            <a:r>
              <a:rPr dirty="0" sz="2200">
                <a:latin typeface="Microsoft YaHei"/>
                <a:cs typeface="Microsoft YaHei"/>
              </a:rPr>
              <a:t>据</a:t>
            </a:r>
            <a:r>
              <a:rPr dirty="0" sz="2200" spc="-5">
                <a:latin typeface="Microsoft YaHei"/>
                <a:cs typeface="Microsoft YaHei"/>
              </a:rPr>
              <a:t>都能在</a:t>
            </a:r>
            <a:r>
              <a:rPr dirty="0" sz="2200">
                <a:latin typeface="Microsoft YaHei"/>
                <a:cs typeface="Microsoft YaHei"/>
              </a:rPr>
              <a:t>	</a:t>
            </a:r>
            <a:r>
              <a:rPr dirty="0" sz="2200" spc="-5">
                <a:latin typeface="Courier New"/>
                <a:cs typeface="Courier New"/>
              </a:rPr>
              <a:t>log(n)</a:t>
            </a:r>
            <a:r>
              <a:rPr dirty="0" sz="2200" spc="-5">
                <a:latin typeface="Microsoft YaHei"/>
                <a:cs typeface="Microsoft YaHei"/>
              </a:rPr>
              <a:t>复杂度完成</a:t>
            </a:r>
            <a:endParaRPr sz="2200">
              <a:latin typeface="Microsoft YaHei"/>
              <a:cs typeface="Microsoft YaHei"/>
            </a:endParaRPr>
          </a:p>
          <a:p>
            <a:pPr marL="234950" indent="-222885">
              <a:lnSpc>
                <a:spcPct val="100000"/>
              </a:lnSpc>
              <a:spcBef>
                <a:spcPts val="2640"/>
              </a:spcBef>
              <a:buSzPct val="95454"/>
              <a:buFont typeface="Wingdings"/>
              <a:buChar char=""/>
              <a:tabLst>
                <a:tab pos="235585" algn="l"/>
              </a:tabLst>
            </a:pPr>
            <a:r>
              <a:rPr dirty="0" sz="2200" spc="-5">
                <a:latin typeface="Microsoft YaHei"/>
                <a:cs typeface="Microsoft YaHei"/>
              </a:rPr>
              <a:t>排序</a:t>
            </a:r>
            <a:r>
              <a:rPr dirty="0" sz="2200" spc="-5">
                <a:latin typeface="Courier New"/>
                <a:cs typeface="Courier New"/>
              </a:rPr>
              <a:t>+</a:t>
            </a:r>
            <a:r>
              <a:rPr dirty="0" sz="2200" spc="-5">
                <a:latin typeface="Microsoft YaHei"/>
                <a:cs typeface="Microsoft YaHei"/>
              </a:rPr>
              <a:t>二分查找显然不可以，因加</a:t>
            </a:r>
            <a:r>
              <a:rPr dirty="0" sz="2200">
                <a:latin typeface="Microsoft YaHei"/>
                <a:cs typeface="Microsoft YaHei"/>
              </a:rPr>
              <a:t>入</a:t>
            </a:r>
            <a:r>
              <a:rPr dirty="0" sz="2200" spc="-5">
                <a:latin typeface="Microsoft YaHei"/>
                <a:cs typeface="Microsoft YaHei"/>
              </a:rPr>
              <a:t>新数</a:t>
            </a:r>
            <a:r>
              <a:rPr dirty="0" sz="2200">
                <a:latin typeface="Microsoft YaHei"/>
                <a:cs typeface="Microsoft YaHei"/>
              </a:rPr>
              <a:t>据</a:t>
            </a:r>
            <a:r>
              <a:rPr dirty="0" sz="2200" spc="-5">
                <a:latin typeface="Microsoft YaHei"/>
                <a:cs typeface="Microsoft YaHei"/>
              </a:rPr>
              <a:t>就要</a:t>
            </a:r>
            <a:r>
              <a:rPr dirty="0" sz="2200">
                <a:latin typeface="Microsoft YaHei"/>
                <a:cs typeface="Microsoft YaHei"/>
              </a:rPr>
              <a:t>重</a:t>
            </a:r>
            <a:r>
              <a:rPr dirty="0" sz="2200" spc="-5">
                <a:latin typeface="Microsoft YaHei"/>
                <a:cs typeface="Microsoft YaHei"/>
              </a:rPr>
              <a:t>新排序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93636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MT"/>
                <a:cs typeface="Arial MT"/>
              </a:rPr>
              <a:t>ST</a:t>
            </a:r>
            <a:r>
              <a:rPr dirty="0" spc="-10">
                <a:latin typeface="Arial MT"/>
                <a:cs typeface="Arial MT"/>
              </a:rPr>
              <a:t>L</a:t>
            </a:r>
            <a:r>
              <a:rPr dirty="0"/>
              <a:t>中的平衡二叉树数据结构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34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868502"/>
            <a:ext cx="8569960" cy="370967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234950" indent="-222885">
              <a:lnSpc>
                <a:spcPct val="100000"/>
              </a:lnSpc>
              <a:spcBef>
                <a:spcPts val="95"/>
              </a:spcBef>
              <a:buSzPct val="95454"/>
              <a:buFont typeface="Wingdings"/>
              <a:buChar char=""/>
              <a:tabLst>
                <a:tab pos="235585" algn="l"/>
              </a:tabLst>
            </a:pPr>
            <a:r>
              <a:rPr dirty="0" sz="2200" spc="-10">
                <a:latin typeface="Microsoft YaHei"/>
                <a:cs typeface="Microsoft YaHei"/>
              </a:rPr>
              <a:t>有时需要在大量增加、删除数据的</a:t>
            </a:r>
            <a:r>
              <a:rPr dirty="0" sz="2200">
                <a:latin typeface="Microsoft YaHei"/>
                <a:cs typeface="Microsoft YaHei"/>
              </a:rPr>
              <a:t>同</a:t>
            </a:r>
            <a:r>
              <a:rPr dirty="0" sz="2200" spc="-10">
                <a:latin typeface="Microsoft YaHei"/>
                <a:cs typeface="Microsoft YaHei"/>
              </a:rPr>
              <a:t>时，</a:t>
            </a:r>
            <a:endParaRPr sz="2200">
              <a:latin typeface="Microsoft YaHei"/>
              <a:cs typeface="Microsoft YaHei"/>
            </a:endParaRPr>
          </a:p>
          <a:p>
            <a:pPr marL="46990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latin typeface="Microsoft YaHei"/>
                <a:cs typeface="Microsoft YaHei"/>
              </a:rPr>
              <a:t>还要进行大量数据的查找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00">
              <a:latin typeface="Microsoft YaHei"/>
              <a:cs typeface="Microsoft YaHei"/>
            </a:endParaRPr>
          </a:p>
          <a:p>
            <a:pPr marL="234950" indent="-222885">
              <a:lnSpc>
                <a:spcPct val="100000"/>
              </a:lnSpc>
              <a:spcBef>
                <a:spcPts val="5"/>
              </a:spcBef>
              <a:buSzPct val="95454"/>
              <a:buFont typeface="Wingdings"/>
              <a:buChar char=""/>
              <a:tabLst>
                <a:tab pos="235585" algn="l"/>
                <a:tab pos="5713095" algn="l"/>
              </a:tabLst>
            </a:pPr>
            <a:r>
              <a:rPr dirty="0" sz="2200" spc="-5">
                <a:latin typeface="Microsoft YaHei"/>
                <a:cs typeface="Microsoft YaHei"/>
              </a:rPr>
              <a:t>希望增加数据、删除数据、查找数</a:t>
            </a:r>
            <a:r>
              <a:rPr dirty="0" sz="2200">
                <a:latin typeface="Microsoft YaHei"/>
                <a:cs typeface="Microsoft YaHei"/>
              </a:rPr>
              <a:t>据</a:t>
            </a:r>
            <a:r>
              <a:rPr dirty="0" sz="2200" spc="-5">
                <a:latin typeface="Microsoft YaHei"/>
                <a:cs typeface="Microsoft YaHei"/>
              </a:rPr>
              <a:t>都能在</a:t>
            </a:r>
            <a:r>
              <a:rPr dirty="0" sz="2200">
                <a:latin typeface="Microsoft YaHei"/>
                <a:cs typeface="Microsoft YaHei"/>
              </a:rPr>
              <a:t>	</a:t>
            </a:r>
            <a:r>
              <a:rPr dirty="0" sz="2200" spc="-5">
                <a:latin typeface="Courier New"/>
                <a:cs typeface="Courier New"/>
              </a:rPr>
              <a:t>log(n)</a:t>
            </a:r>
            <a:r>
              <a:rPr dirty="0" sz="2200" spc="-5">
                <a:latin typeface="Microsoft YaHei"/>
                <a:cs typeface="Microsoft YaHei"/>
              </a:rPr>
              <a:t>复杂度完成</a:t>
            </a:r>
            <a:endParaRPr sz="2200">
              <a:latin typeface="Microsoft YaHei"/>
              <a:cs typeface="Microsoft YaHei"/>
            </a:endParaRPr>
          </a:p>
          <a:p>
            <a:pPr marL="234950" indent="-222885">
              <a:lnSpc>
                <a:spcPct val="100000"/>
              </a:lnSpc>
              <a:spcBef>
                <a:spcPts val="2640"/>
              </a:spcBef>
              <a:buSzPct val="95454"/>
              <a:buFont typeface="Wingdings"/>
              <a:buChar char=""/>
              <a:tabLst>
                <a:tab pos="235585" algn="l"/>
              </a:tabLst>
            </a:pPr>
            <a:r>
              <a:rPr dirty="0" sz="2200" spc="-5">
                <a:latin typeface="Microsoft YaHei"/>
                <a:cs typeface="Microsoft YaHei"/>
              </a:rPr>
              <a:t>排序</a:t>
            </a:r>
            <a:r>
              <a:rPr dirty="0" sz="2200" spc="-5">
                <a:latin typeface="Courier New"/>
                <a:cs typeface="Courier New"/>
              </a:rPr>
              <a:t>+</a:t>
            </a:r>
            <a:r>
              <a:rPr dirty="0" sz="2200" spc="-5">
                <a:latin typeface="Microsoft YaHei"/>
                <a:cs typeface="Microsoft YaHei"/>
              </a:rPr>
              <a:t>二分查找显然不可以，因加</a:t>
            </a:r>
            <a:r>
              <a:rPr dirty="0" sz="2200">
                <a:latin typeface="Microsoft YaHei"/>
                <a:cs typeface="Microsoft YaHei"/>
              </a:rPr>
              <a:t>入</a:t>
            </a:r>
            <a:r>
              <a:rPr dirty="0" sz="2200" spc="-5">
                <a:latin typeface="Microsoft YaHei"/>
                <a:cs typeface="Microsoft YaHei"/>
              </a:rPr>
              <a:t>新数</a:t>
            </a:r>
            <a:r>
              <a:rPr dirty="0" sz="2200">
                <a:latin typeface="Microsoft YaHei"/>
                <a:cs typeface="Microsoft YaHei"/>
              </a:rPr>
              <a:t>据</a:t>
            </a:r>
            <a:r>
              <a:rPr dirty="0" sz="2200" spc="-5">
                <a:latin typeface="Microsoft YaHei"/>
                <a:cs typeface="Microsoft YaHei"/>
              </a:rPr>
              <a:t>就要</a:t>
            </a:r>
            <a:r>
              <a:rPr dirty="0" sz="2200">
                <a:latin typeface="Microsoft YaHei"/>
                <a:cs typeface="Microsoft YaHei"/>
              </a:rPr>
              <a:t>重</a:t>
            </a:r>
            <a:r>
              <a:rPr dirty="0" sz="2200" spc="-5">
                <a:latin typeface="Microsoft YaHei"/>
                <a:cs typeface="Microsoft YaHei"/>
              </a:rPr>
              <a:t>新排序</a:t>
            </a:r>
            <a:endParaRPr sz="2200">
              <a:latin typeface="Microsoft YaHei"/>
              <a:cs typeface="Microsoft YaHei"/>
            </a:endParaRPr>
          </a:p>
          <a:p>
            <a:pPr marL="234950" indent="-222885">
              <a:lnSpc>
                <a:spcPct val="100000"/>
              </a:lnSpc>
              <a:spcBef>
                <a:spcPts val="2640"/>
              </a:spcBef>
              <a:buSzPct val="95454"/>
              <a:buFont typeface="Wingdings"/>
              <a:buChar char=""/>
              <a:tabLst>
                <a:tab pos="235585" algn="l"/>
              </a:tabLst>
            </a:pPr>
            <a:r>
              <a:rPr dirty="0" sz="2200" spc="-10">
                <a:latin typeface="Microsoft YaHei"/>
                <a:cs typeface="Microsoft YaHei"/>
              </a:rPr>
              <a:t>可以使用“平衡二叉树”数据结构</a:t>
            </a:r>
            <a:r>
              <a:rPr dirty="0" sz="2200">
                <a:latin typeface="Microsoft YaHei"/>
                <a:cs typeface="Microsoft YaHei"/>
              </a:rPr>
              <a:t>存</a:t>
            </a:r>
            <a:r>
              <a:rPr dirty="0" sz="2200" spc="-10">
                <a:latin typeface="Microsoft YaHei"/>
                <a:cs typeface="Microsoft YaHei"/>
              </a:rPr>
              <a:t>放数</a:t>
            </a:r>
            <a:r>
              <a:rPr dirty="0" sz="2200">
                <a:latin typeface="Microsoft YaHei"/>
                <a:cs typeface="Microsoft YaHei"/>
              </a:rPr>
              <a:t>据</a:t>
            </a:r>
            <a:r>
              <a:rPr dirty="0" sz="2200" spc="-10">
                <a:latin typeface="Microsoft YaHei"/>
                <a:cs typeface="Microsoft YaHei"/>
              </a:rPr>
              <a:t>，体</a:t>
            </a:r>
            <a:r>
              <a:rPr dirty="0" sz="2200">
                <a:latin typeface="Microsoft YaHei"/>
                <a:cs typeface="Microsoft YaHei"/>
              </a:rPr>
              <a:t>现</a:t>
            </a:r>
            <a:r>
              <a:rPr dirty="0" sz="2200" spc="5">
                <a:latin typeface="Microsoft YaHei"/>
                <a:cs typeface="Microsoft YaHei"/>
              </a:rPr>
              <a:t>在</a:t>
            </a:r>
            <a:r>
              <a:rPr dirty="0" sz="2200">
                <a:latin typeface="Courier New"/>
                <a:cs typeface="Courier New"/>
              </a:rPr>
              <a:t>STL</a:t>
            </a:r>
            <a:r>
              <a:rPr dirty="0" sz="2200">
                <a:latin typeface="Microsoft YaHei"/>
                <a:cs typeface="Microsoft YaHei"/>
              </a:rPr>
              <a:t>中</a:t>
            </a:r>
            <a:r>
              <a:rPr dirty="0" sz="2200" spc="-5">
                <a:latin typeface="Microsoft YaHei"/>
                <a:cs typeface="Microsoft YaHei"/>
              </a:rPr>
              <a:t>，就是以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2694940" algn="l"/>
              </a:tabLst>
            </a:pPr>
            <a:r>
              <a:rPr dirty="0" sz="2200" spc="-5">
                <a:latin typeface="Microsoft YaHei"/>
                <a:cs typeface="Microsoft YaHei"/>
              </a:rPr>
              <a:t>下四种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“排序容器”	</a:t>
            </a:r>
            <a:r>
              <a:rPr dirty="0" sz="2200" spc="-5">
                <a:latin typeface="Microsoft YaHei"/>
                <a:cs typeface="Microsoft YaHei"/>
              </a:rPr>
              <a:t>：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600"/>
              </a:spcBef>
              <a:tabLst>
                <a:tab pos="1841500" algn="l"/>
                <a:tab pos="2755900" algn="l"/>
                <a:tab pos="4584700" algn="l"/>
              </a:tabLst>
            </a:pPr>
            <a:r>
              <a:rPr dirty="0" sz="2200" spc="-5" b="1">
                <a:latin typeface="Courier New"/>
                <a:cs typeface="Courier New"/>
              </a:rPr>
              <a:t>multiset	set	multimap	map</a:t>
            </a:r>
            <a:endParaRPr sz="22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45286" y="2492501"/>
            <a:ext cx="988060" cy="3606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solidFill>
                  <a:srgbClr val="1F487C"/>
                </a:solidFill>
                <a:latin typeface="Arial MT"/>
                <a:cs typeface="Arial MT"/>
              </a:rPr>
              <a:t>multiset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315961" y="4676038"/>
            <a:ext cx="1647189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Microsoft YaHei"/>
                <a:cs typeface="Microsoft YaHei"/>
              </a:rPr>
              <a:t>美国拱门国家公园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9001" y="428116"/>
            <a:ext cx="6216650" cy="4159122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68592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>
                <a:latin typeface="Arial MT"/>
                <a:cs typeface="Arial MT"/>
              </a:rPr>
              <a:t>multiset</a:t>
            </a:r>
            <a:r>
              <a:rPr dirty="0" spc="-5"/>
              <a:t>用法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40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955370"/>
            <a:ext cx="8794115" cy="306514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927100">
              <a:lnSpc>
                <a:spcPct val="100000"/>
              </a:lnSpc>
              <a:spcBef>
                <a:spcPts val="95"/>
              </a:spcBef>
            </a:pPr>
            <a:r>
              <a:rPr dirty="0" sz="2200" spc="-5" b="1">
                <a:solidFill>
                  <a:srgbClr val="070CEB"/>
                </a:solidFill>
                <a:latin typeface="Courier New"/>
                <a:cs typeface="Courier New"/>
              </a:rPr>
              <a:t>multiset&lt;T&gt;</a:t>
            </a:r>
            <a:r>
              <a:rPr dirty="0" sz="2200" spc="-1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2200" spc="-10" b="1">
                <a:solidFill>
                  <a:srgbClr val="070CEB"/>
                </a:solidFill>
                <a:latin typeface="Courier New"/>
                <a:cs typeface="Courier New"/>
              </a:rPr>
              <a:t>st;</a:t>
            </a:r>
            <a:endParaRPr sz="22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450">
              <a:latin typeface="Courier New"/>
              <a:cs typeface="Courier New"/>
            </a:endParaRPr>
          </a:p>
          <a:p>
            <a:pPr marL="12700" marR="146050">
              <a:lnSpc>
                <a:spcPct val="100000"/>
              </a:lnSpc>
              <a:buSzPct val="95454"/>
              <a:buFont typeface="Wingdings"/>
              <a:buChar char=""/>
              <a:tabLst>
                <a:tab pos="235585" algn="l"/>
              </a:tabLst>
            </a:pPr>
            <a:r>
              <a:rPr dirty="0" sz="2200" spc="-5">
                <a:latin typeface="Microsoft YaHei"/>
                <a:cs typeface="Microsoft YaHei"/>
              </a:rPr>
              <a:t>定义了一个multis</a:t>
            </a:r>
            <a:r>
              <a:rPr dirty="0" sz="2200">
                <a:latin typeface="Microsoft YaHei"/>
                <a:cs typeface="Microsoft YaHei"/>
              </a:rPr>
              <a:t>e</a:t>
            </a:r>
            <a:r>
              <a:rPr dirty="0" sz="2200" spc="-10">
                <a:latin typeface="Microsoft YaHei"/>
                <a:cs typeface="Microsoft YaHei"/>
              </a:rPr>
              <a:t>t</a:t>
            </a:r>
            <a:r>
              <a:rPr dirty="0" sz="2200" spc="-5">
                <a:latin typeface="Microsoft YaHei"/>
                <a:cs typeface="Microsoft YaHei"/>
              </a:rPr>
              <a:t>变量</a:t>
            </a:r>
            <a:r>
              <a:rPr dirty="0" sz="2200">
                <a:latin typeface="Microsoft YaHei"/>
                <a:cs typeface="Microsoft YaHei"/>
              </a:rPr>
              <a:t>s</a:t>
            </a:r>
            <a:r>
              <a:rPr dirty="0" sz="2200" spc="-10">
                <a:latin typeface="Microsoft YaHei"/>
                <a:cs typeface="Microsoft YaHei"/>
              </a:rPr>
              <a:t>t</a:t>
            </a:r>
            <a:r>
              <a:rPr dirty="0" sz="2200" spc="-5">
                <a:latin typeface="Microsoft YaHei"/>
                <a:cs typeface="Microsoft YaHei"/>
              </a:rPr>
              <a:t>，s</a:t>
            </a:r>
            <a:r>
              <a:rPr dirty="0" sz="2200" spc="-10">
                <a:latin typeface="Microsoft YaHei"/>
                <a:cs typeface="Microsoft YaHei"/>
              </a:rPr>
              <a:t>t</a:t>
            </a:r>
            <a:r>
              <a:rPr dirty="0" sz="2200" spc="-5">
                <a:latin typeface="Microsoft YaHei"/>
                <a:cs typeface="Microsoft YaHei"/>
              </a:rPr>
              <a:t>里面</a:t>
            </a:r>
            <a:r>
              <a:rPr dirty="0" sz="2200">
                <a:latin typeface="Microsoft YaHei"/>
                <a:cs typeface="Microsoft YaHei"/>
              </a:rPr>
              <a:t>可</a:t>
            </a:r>
            <a:r>
              <a:rPr dirty="0" sz="2200" spc="-5">
                <a:latin typeface="Microsoft YaHei"/>
                <a:cs typeface="Microsoft YaHei"/>
              </a:rPr>
              <a:t>以存</a:t>
            </a:r>
            <a:r>
              <a:rPr dirty="0" sz="2200">
                <a:latin typeface="Microsoft YaHei"/>
                <a:cs typeface="Microsoft YaHei"/>
              </a:rPr>
              <a:t>放</a:t>
            </a:r>
            <a:r>
              <a:rPr dirty="0" sz="2200" spc="5">
                <a:latin typeface="Microsoft YaHei"/>
                <a:cs typeface="Microsoft YaHei"/>
              </a:rPr>
              <a:t>T</a:t>
            </a:r>
            <a:r>
              <a:rPr dirty="0" sz="2200" spc="-5">
                <a:latin typeface="Microsoft YaHei"/>
                <a:cs typeface="Microsoft YaHei"/>
              </a:rPr>
              <a:t>类型</a:t>
            </a:r>
            <a:r>
              <a:rPr dirty="0" sz="2200">
                <a:latin typeface="Microsoft YaHei"/>
                <a:cs typeface="Microsoft YaHei"/>
              </a:rPr>
              <a:t>的</a:t>
            </a:r>
            <a:r>
              <a:rPr dirty="0" sz="2200" spc="-5">
                <a:latin typeface="Microsoft YaHei"/>
                <a:cs typeface="Microsoft YaHei"/>
              </a:rPr>
              <a:t>数据</a:t>
            </a:r>
            <a:r>
              <a:rPr dirty="0" sz="2200">
                <a:latin typeface="Microsoft YaHei"/>
                <a:cs typeface="Microsoft YaHei"/>
              </a:rPr>
              <a:t>，</a:t>
            </a:r>
            <a:r>
              <a:rPr dirty="0" sz="2200" spc="-5">
                <a:latin typeface="Microsoft YaHei"/>
                <a:cs typeface="Microsoft YaHei"/>
              </a:rPr>
              <a:t>并且</a:t>
            </a:r>
            <a:r>
              <a:rPr dirty="0" sz="2200">
                <a:latin typeface="Microsoft YaHei"/>
                <a:cs typeface="Microsoft YaHei"/>
              </a:rPr>
              <a:t>能</a:t>
            </a:r>
            <a:r>
              <a:rPr dirty="0" sz="2200" spc="-5">
                <a:latin typeface="Microsoft YaHei"/>
                <a:cs typeface="Microsoft YaHei"/>
              </a:rPr>
              <a:t>自 </a:t>
            </a:r>
            <a:r>
              <a:rPr dirty="0" sz="2200" spc="-5">
                <a:latin typeface="Microsoft YaHei"/>
                <a:cs typeface="Microsoft YaHei"/>
              </a:rPr>
              <a:t>动排序。开始st为空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5"/>
              </a:spcBef>
              <a:buFont typeface="Wingdings"/>
              <a:buChar char=""/>
            </a:pPr>
            <a:endParaRPr sz="1400">
              <a:latin typeface="Microsoft YaHei"/>
              <a:cs typeface="Microsoft YaHei"/>
            </a:endParaRPr>
          </a:p>
          <a:p>
            <a:pPr marL="234950" indent="-222885">
              <a:lnSpc>
                <a:spcPct val="100000"/>
              </a:lnSpc>
              <a:buSzPct val="95454"/>
              <a:buFont typeface="Wingdings"/>
              <a:buChar char=""/>
              <a:tabLst>
                <a:tab pos="235585" algn="l"/>
              </a:tabLst>
            </a:pPr>
            <a:r>
              <a:rPr dirty="0" sz="2200" spc="-5">
                <a:latin typeface="Microsoft YaHei"/>
                <a:cs typeface="Microsoft YaHei"/>
              </a:rPr>
              <a:t>排序规则：表达式</a:t>
            </a:r>
            <a:r>
              <a:rPr dirty="0" sz="2200" spc="2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“a &lt; b”</a:t>
            </a:r>
            <a:r>
              <a:rPr dirty="0" sz="2200" spc="-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为true，则</a:t>
            </a:r>
            <a:r>
              <a:rPr dirty="0" sz="2200" spc="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a</a:t>
            </a:r>
            <a:r>
              <a:rPr dirty="0" sz="2200" spc="-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排在 b</a:t>
            </a:r>
            <a:r>
              <a:rPr dirty="0" sz="2200" spc="-2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前面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Font typeface="Wingdings"/>
              <a:buChar char=""/>
            </a:pPr>
            <a:endParaRPr sz="1400">
              <a:latin typeface="Microsoft YaHei"/>
              <a:cs typeface="Microsoft YaHei"/>
            </a:endParaRPr>
          </a:p>
          <a:p>
            <a:pPr marL="234950" indent="-222885">
              <a:lnSpc>
                <a:spcPct val="100000"/>
              </a:lnSpc>
              <a:spcBef>
                <a:spcPts val="5"/>
              </a:spcBef>
              <a:buSzPct val="95454"/>
              <a:buFont typeface="Wingdings"/>
              <a:buChar char=""/>
              <a:tabLst>
                <a:tab pos="235585" algn="l"/>
              </a:tabLst>
            </a:pPr>
            <a:r>
              <a:rPr dirty="0" sz="2200" spc="-10">
                <a:latin typeface="Microsoft YaHei"/>
                <a:cs typeface="Microsoft YaHei"/>
              </a:rPr>
              <a:t>可</a:t>
            </a:r>
            <a:r>
              <a:rPr dirty="0" sz="2200" spc="-5">
                <a:latin typeface="Microsoft YaHei"/>
                <a:cs typeface="Microsoft YaHei"/>
              </a:rPr>
              <a:t>用</a:t>
            </a:r>
            <a:r>
              <a:rPr dirty="0" sz="2200" spc="20">
                <a:latin typeface="Microsoft YaHei"/>
                <a:cs typeface="Microsoft YaHei"/>
              </a:rPr>
              <a:t> 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st.insert</a:t>
            </a:r>
            <a:r>
              <a:rPr dirty="0" sz="2200" spc="-10">
                <a:latin typeface="Microsoft YaHei"/>
                <a:cs typeface="Microsoft YaHei"/>
              </a:rPr>
              <a:t>添加元素</a:t>
            </a:r>
            <a:r>
              <a:rPr dirty="0" sz="2200" spc="-5">
                <a:latin typeface="Microsoft YaHei"/>
                <a:cs typeface="Microsoft YaHei"/>
              </a:rPr>
              <a:t>，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st.find</a:t>
            </a:r>
            <a:r>
              <a:rPr dirty="0" sz="2200" spc="-10">
                <a:latin typeface="Microsoft YaHei"/>
                <a:cs typeface="Microsoft YaHei"/>
              </a:rPr>
              <a:t>查找元素</a:t>
            </a:r>
            <a:r>
              <a:rPr dirty="0" sz="2200" spc="-5">
                <a:latin typeface="Microsoft YaHei"/>
                <a:cs typeface="Microsoft YaHei"/>
              </a:rPr>
              <a:t>，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st.erase</a:t>
            </a:r>
            <a:r>
              <a:rPr dirty="0" sz="2200" spc="-10">
                <a:latin typeface="Microsoft YaHei"/>
                <a:cs typeface="Microsoft YaHei"/>
              </a:rPr>
              <a:t>删除元素，复杂度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都是</a:t>
            </a:r>
            <a:r>
              <a:rPr dirty="0" sz="2200" spc="-75">
                <a:latin typeface="Microsoft YaHei"/>
                <a:cs typeface="Microsoft YaHei"/>
              </a:rPr>
              <a:t> </a:t>
            </a:r>
            <a:r>
              <a:rPr dirty="0" sz="2200" spc="-10">
                <a:latin typeface="Microsoft YaHei"/>
                <a:cs typeface="Microsoft YaHei"/>
              </a:rPr>
              <a:t>log(n)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19316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MT"/>
                <a:cs typeface="Arial MT"/>
              </a:rPr>
              <a:t>ST</a:t>
            </a:r>
            <a:r>
              <a:rPr dirty="0" spc="-10">
                <a:latin typeface="Arial MT"/>
                <a:cs typeface="Arial MT"/>
              </a:rPr>
              <a:t>L</a:t>
            </a:r>
            <a:r>
              <a:rPr dirty="0"/>
              <a:t>概述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481059" y="4813366"/>
            <a:ext cx="1530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2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946226"/>
            <a:ext cx="8601075" cy="338010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 spc="-5">
                <a:latin typeface="Microsoft YaHei"/>
                <a:cs typeface="Microsoft YaHei"/>
              </a:rPr>
              <a:t>STL: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 spc="-15">
                <a:latin typeface="Microsoft YaHei"/>
                <a:cs typeface="Microsoft YaHei"/>
              </a:rPr>
              <a:t>(Standard</a:t>
            </a:r>
            <a:r>
              <a:rPr dirty="0" sz="2000" spc="-40">
                <a:latin typeface="Microsoft YaHei"/>
                <a:cs typeface="Microsoft YaHei"/>
              </a:rPr>
              <a:t> </a:t>
            </a:r>
            <a:r>
              <a:rPr dirty="0" sz="2000" spc="-35">
                <a:latin typeface="Microsoft YaHei"/>
                <a:cs typeface="Microsoft YaHei"/>
              </a:rPr>
              <a:t>Template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 spc="5">
                <a:latin typeface="Microsoft YaHei"/>
                <a:cs typeface="Microsoft YaHei"/>
              </a:rPr>
              <a:t>Library)</a:t>
            </a:r>
            <a:r>
              <a:rPr dirty="0" sz="2000" spc="-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标准模板库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Wingdings"/>
              <a:buChar char=""/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包含一些常用的算法如</a:t>
            </a:r>
            <a:r>
              <a:rPr dirty="0" sz="2000" spc="-15">
                <a:latin typeface="Microsoft YaHei"/>
                <a:cs typeface="Microsoft YaHei"/>
              </a:rPr>
              <a:t>排</a:t>
            </a:r>
            <a:r>
              <a:rPr dirty="0" sz="2000">
                <a:latin typeface="Microsoft YaHei"/>
                <a:cs typeface="Microsoft YaHei"/>
              </a:rPr>
              <a:t>序查</a:t>
            </a:r>
            <a:r>
              <a:rPr dirty="0" sz="2000" spc="-15">
                <a:latin typeface="Microsoft YaHei"/>
                <a:cs typeface="Microsoft YaHei"/>
              </a:rPr>
              <a:t>找</a:t>
            </a:r>
            <a:r>
              <a:rPr dirty="0" sz="2000">
                <a:latin typeface="Microsoft YaHei"/>
                <a:cs typeface="Microsoft YaHei"/>
              </a:rPr>
              <a:t>，还</a:t>
            </a:r>
            <a:r>
              <a:rPr dirty="0" sz="2000" spc="-15">
                <a:latin typeface="Microsoft YaHei"/>
                <a:cs typeface="Microsoft YaHei"/>
              </a:rPr>
              <a:t>有</a:t>
            </a:r>
            <a:r>
              <a:rPr dirty="0" sz="2000">
                <a:latin typeface="Microsoft YaHei"/>
                <a:cs typeface="Microsoft YaHei"/>
              </a:rPr>
              <a:t>常用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数据</a:t>
            </a:r>
            <a:r>
              <a:rPr dirty="0" sz="2000" spc="-15">
                <a:latin typeface="Microsoft YaHei"/>
                <a:cs typeface="Microsoft YaHei"/>
              </a:rPr>
              <a:t>结</a:t>
            </a:r>
            <a:r>
              <a:rPr dirty="0" sz="2000">
                <a:latin typeface="Microsoft YaHei"/>
                <a:cs typeface="Microsoft YaHei"/>
              </a:rPr>
              <a:t>构如</a:t>
            </a:r>
            <a:r>
              <a:rPr dirty="0" sz="2000" spc="-15">
                <a:latin typeface="Microsoft YaHei"/>
                <a:cs typeface="Microsoft YaHei"/>
              </a:rPr>
              <a:t>可</a:t>
            </a:r>
            <a:r>
              <a:rPr dirty="0" sz="2000">
                <a:latin typeface="Microsoft YaHei"/>
                <a:cs typeface="Microsoft YaHei"/>
              </a:rPr>
              <a:t>变长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组、</a:t>
            </a:r>
            <a:r>
              <a:rPr dirty="0" sz="2000" spc="-15">
                <a:latin typeface="Microsoft YaHei"/>
                <a:cs typeface="Microsoft YaHei"/>
              </a:rPr>
              <a:t>链</a:t>
            </a:r>
            <a:r>
              <a:rPr dirty="0" sz="2000">
                <a:latin typeface="Microsoft YaHei"/>
                <a:cs typeface="Microsoft YaHei"/>
              </a:rPr>
              <a:t>表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、字典等。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使用方便，效率较高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Wingdings"/>
              <a:buChar char=""/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要使用其中的算法，需</a:t>
            </a:r>
            <a:r>
              <a:rPr dirty="0" sz="2000" spc="-10">
                <a:latin typeface="Microsoft YaHei"/>
                <a:cs typeface="Microsoft YaHei"/>
              </a:rPr>
              <a:t>要</a:t>
            </a:r>
            <a:r>
              <a:rPr dirty="0" sz="2000" spc="-5">
                <a:latin typeface="Microsoft YaHei"/>
                <a:cs typeface="Microsoft YaHei"/>
              </a:rPr>
              <a:t>#include</a:t>
            </a:r>
            <a:r>
              <a:rPr dirty="0" sz="2000" spc="-7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&lt;algorithm&gt;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771014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>
                <a:latin typeface="Arial MT"/>
                <a:cs typeface="Arial MT"/>
              </a:rPr>
              <a:t>multiset</a:t>
            </a:r>
            <a:r>
              <a:rPr dirty="0" spc="-40">
                <a:latin typeface="Arial MT"/>
                <a:cs typeface="Arial MT"/>
              </a:rPr>
              <a:t> </a:t>
            </a:r>
            <a:r>
              <a:rPr dirty="0" spc="-5"/>
              <a:t>用法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40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24966"/>
            <a:ext cx="6962140" cy="4145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4346575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#include &lt;iostream&gt; </a:t>
            </a:r>
            <a:r>
              <a:rPr dirty="0" sz="1800" spc="-107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#include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&lt;cstring&gt;</a:t>
            </a:r>
            <a:endParaRPr sz="1800">
              <a:latin typeface="Courier New"/>
              <a:cs typeface="Courier New"/>
            </a:endParaRPr>
          </a:p>
          <a:p>
            <a:pPr marL="12700" marR="1056640">
              <a:lnSpc>
                <a:spcPts val="2120"/>
              </a:lnSpc>
              <a:spcBef>
                <a:spcPts val="140"/>
              </a:spcBef>
            </a:pP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#include</a:t>
            </a:r>
            <a:r>
              <a:rPr dirty="0" sz="1800" spc="-7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&lt;set&gt;</a:t>
            </a:r>
            <a:r>
              <a:rPr dirty="0" sz="1800" spc="-4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使用</a:t>
            </a:r>
            <a:r>
              <a:rPr dirty="0" sz="1800" spc="-10" b="1">
                <a:solidFill>
                  <a:srgbClr val="00AF50"/>
                </a:solidFill>
                <a:latin typeface="Courier New"/>
                <a:cs typeface="Courier New"/>
              </a:rPr>
              <a:t>multiset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和</a:t>
            </a:r>
            <a:r>
              <a:rPr dirty="0" sz="1800" spc="-15" b="1">
                <a:solidFill>
                  <a:srgbClr val="00AF50"/>
                </a:solidFill>
                <a:latin typeface="Courier New"/>
                <a:cs typeface="Courier New"/>
              </a:rPr>
              <a:t>set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需要此头文件 </a:t>
            </a:r>
            <a:r>
              <a:rPr dirty="0" sz="1800" spc="-10" b="1">
                <a:latin typeface="Courier New"/>
                <a:cs typeface="Courier New"/>
              </a:rPr>
              <a:t>using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namespace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std;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1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multiset&lt;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int</a:t>
            </a:r>
            <a:r>
              <a:rPr dirty="0" sz="1800" spc="-10" b="1">
                <a:latin typeface="Courier New"/>
                <a:cs typeface="Courier New"/>
              </a:rPr>
              <a:t>&gt;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a[10]={1,14,12,13,7,13,21,19,8,8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};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for(int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0;i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10" b="1">
                <a:latin typeface="Courier New"/>
                <a:cs typeface="Courier New"/>
              </a:rPr>
              <a:t> 10;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++i)</a:t>
            </a:r>
            <a:endParaRPr sz="1800">
              <a:latin typeface="Courier New"/>
              <a:cs typeface="Courier New"/>
            </a:endParaRPr>
          </a:p>
          <a:p>
            <a:pPr algn="just" marL="927100" marR="5080" indent="914400">
              <a:lnSpc>
                <a:spcPct val="99200"/>
              </a:lnSpc>
              <a:spcBef>
                <a:spcPts val="50"/>
              </a:spcBef>
            </a:pPr>
            <a:r>
              <a:rPr dirty="0" sz="1800" spc="-10" b="1">
                <a:latin typeface="Courier New"/>
                <a:cs typeface="Courier New"/>
              </a:rPr>
              <a:t>st.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insert</a:t>
            </a:r>
            <a:r>
              <a:rPr dirty="0" sz="1800" spc="-10" b="1">
                <a:latin typeface="Courier New"/>
                <a:cs typeface="Courier New"/>
              </a:rPr>
              <a:t>(a[i]);</a:t>
            </a:r>
            <a:r>
              <a:rPr dirty="0" sz="1800" spc="-7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插入的是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a</a:t>
            </a:r>
            <a:r>
              <a:rPr dirty="0" sz="1800" spc="-4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[i]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的复制品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multiset&lt;int&gt;::iterator</a:t>
            </a:r>
            <a:r>
              <a:rPr dirty="0" sz="1800" spc="-4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i;</a:t>
            </a:r>
            <a:r>
              <a:rPr dirty="0" sz="1800" spc="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迭代器，近似于指针 </a:t>
            </a:r>
            <a:r>
              <a:rPr dirty="0" sz="1800" spc="-10" b="1">
                <a:latin typeface="Courier New"/>
                <a:cs typeface="Courier New"/>
              </a:rPr>
              <a:t>for(i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st.begin();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!=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st.end()</a:t>
            </a:r>
            <a:r>
              <a:rPr dirty="0" sz="1800" spc="-10" b="1">
                <a:latin typeface="Courier New"/>
                <a:cs typeface="Courier New"/>
              </a:rPr>
              <a:t>;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++i)</a:t>
            </a:r>
            <a:endParaRPr sz="1800">
              <a:latin typeface="Courier New"/>
              <a:cs typeface="Courier New"/>
            </a:endParaRPr>
          </a:p>
          <a:p>
            <a:pPr algn="just" marL="927100" marR="2517140" indent="9144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*</a:t>
            </a:r>
            <a:r>
              <a:rPr dirty="0" sz="1800" spc="-2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i</a:t>
            </a:r>
            <a:r>
              <a:rPr dirty="0" sz="1800" spc="-2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",";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 sz="1800" spc="-5" b="1">
                <a:solidFill>
                  <a:srgbClr val="940408"/>
                </a:solidFill>
                <a:latin typeface="Microsoft YaHei"/>
                <a:cs typeface="Microsoft YaHei"/>
              </a:rPr>
              <a:t>输出</a:t>
            </a:r>
            <a:r>
              <a:rPr dirty="0" sz="1800" spc="-10" b="1">
                <a:solidFill>
                  <a:srgbClr val="940408"/>
                </a:solidFill>
                <a:latin typeface="Microsoft YaHei"/>
                <a:cs typeface="Microsoft YaHei"/>
              </a:rPr>
              <a:t>：</a:t>
            </a:r>
            <a:r>
              <a:rPr dirty="0" sz="1800" spc="-10" b="1">
                <a:solidFill>
                  <a:srgbClr val="940408"/>
                </a:solidFill>
                <a:latin typeface="Courier New"/>
                <a:cs typeface="Courier New"/>
              </a:rPr>
              <a:t>1,7,8,8,12,13,13,14,19,21,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771014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>
                <a:latin typeface="Arial MT"/>
                <a:cs typeface="Arial MT"/>
              </a:rPr>
              <a:t>multiset</a:t>
            </a:r>
            <a:r>
              <a:rPr dirty="0" spc="-40">
                <a:latin typeface="Arial MT"/>
                <a:cs typeface="Arial MT"/>
              </a:rPr>
              <a:t> </a:t>
            </a:r>
            <a:r>
              <a:rPr dirty="0" spc="-5"/>
              <a:t>用法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430259" y="4813366"/>
            <a:ext cx="177800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410"/>
              </a:lnSpc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41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72667" y="903859"/>
            <a:ext cx="2487930" cy="574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i = </a:t>
            </a:r>
            <a:r>
              <a:rPr dirty="0" sz="1800" spc="-10" b="1">
                <a:latin typeface="Courier New"/>
                <a:cs typeface="Courier New"/>
              </a:rPr>
              <a:t>st.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find</a:t>
            </a:r>
            <a:r>
              <a:rPr dirty="0" sz="1800" spc="-10" b="1">
                <a:latin typeface="Courier New"/>
                <a:cs typeface="Courier New"/>
              </a:rPr>
              <a:t>(22); </a:t>
            </a:r>
            <a:r>
              <a:rPr dirty="0" sz="1800" spc="-5" b="1">
                <a:latin typeface="Courier New"/>
                <a:cs typeface="Courier New"/>
              </a:rPr>
              <a:t> if(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==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st.end())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04234" y="903859"/>
            <a:ext cx="2948940" cy="5746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4765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查找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22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，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返回值是迭代器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2249805" algn="l"/>
              </a:tabLst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找不到则返回值为	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end()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7620" rIns="0" bIns="0" rtlCol="0" vert="horz">
            <a:spAutoFit/>
          </a:bodyPr>
          <a:lstStyle/>
          <a:p>
            <a:pPr marL="927100" marR="279400" indent="914400">
              <a:lnSpc>
                <a:spcPct val="101699"/>
              </a:lnSpc>
              <a:spcBef>
                <a:spcPts val="60"/>
              </a:spcBef>
              <a:tabLst>
                <a:tab pos="3112135" algn="l"/>
                <a:tab pos="3978275" algn="l"/>
              </a:tabLst>
            </a:pPr>
            <a:r>
              <a:rPr dirty="0" spc="-10"/>
              <a:t>cout </a:t>
            </a:r>
            <a:r>
              <a:rPr dirty="0" spc="-5"/>
              <a:t>&lt;&lt; </a:t>
            </a:r>
            <a:r>
              <a:rPr dirty="0" spc="-10"/>
              <a:t>"not found" &lt;&lt; endl; </a:t>
            </a:r>
            <a:r>
              <a:rPr dirty="0" spc="-1070"/>
              <a:t> </a:t>
            </a:r>
            <a:r>
              <a:rPr dirty="0" spc="-10"/>
              <a:t>st.</a:t>
            </a:r>
            <a:r>
              <a:rPr dirty="0" spc="-10">
                <a:solidFill>
                  <a:srgbClr val="FF0000"/>
                </a:solidFill>
              </a:rPr>
              <a:t>insert</a:t>
            </a:r>
            <a:r>
              <a:rPr dirty="0" spc="-10"/>
              <a:t>(22);	</a:t>
            </a:r>
            <a:r>
              <a:rPr dirty="0" spc="-5">
                <a:solidFill>
                  <a:srgbClr val="00AF50"/>
                </a:solidFill>
              </a:rPr>
              <a:t>//</a:t>
            </a:r>
            <a:r>
              <a:rPr dirty="0">
                <a:solidFill>
                  <a:srgbClr val="00AF50"/>
                </a:solidFill>
                <a:latin typeface="Microsoft YaHei"/>
                <a:cs typeface="Microsoft YaHei"/>
              </a:rPr>
              <a:t>插入	</a:t>
            </a:r>
            <a:r>
              <a:rPr dirty="0" spc="-5">
                <a:solidFill>
                  <a:srgbClr val="00AF50"/>
                </a:solidFill>
              </a:rPr>
              <a:t>22</a:t>
            </a:r>
          </a:p>
          <a:p>
            <a:pPr marL="927100">
              <a:lnSpc>
                <a:spcPts val="2125"/>
              </a:lnSpc>
            </a:pPr>
            <a:r>
              <a:rPr dirty="0"/>
              <a:t>i</a:t>
            </a:r>
            <a:r>
              <a:rPr dirty="0" spc="-45"/>
              <a:t> </a:t>
            </a:r>
            <a:r>
              <a:rPr dirty="0"/>
              <a:t>=</a:t>
            </a:r>
            <a:r>
              <a:rPr dirty="0" spc="-50"/>
              <a:t> </a:t>
            </a:r>
            <a:r>
              <a:rPr dirty="0" spc="-10"/>
              <a:t>st.find(22);</a:t>
            </a:r>
          </a:p>
          <a:p>
            <a:pPr marL="927100">
              <a:lnSpc>
                <a:spcPct val="100000"/>
              </a:lnSpc>
            </a:pPr>
            <a:r>
              <a:rPr dirty="0" spc="-5"/>
              <a:t>if(</a:t>
            </a:r>
            <a:r>
              <a:rPr dirty="0" spc="-40"/>
              <a:t> </a:t>
            </a:r>
            <a:r>
              <a:rPr dirty="0"/>
              <a:t>i</a:t>
            </a:r>
            <a:r>
              <a:rPr dirty="0" spc="-35"/>
              <a:t> </a:t>
            </a:r>
            <a:r>
              <a:rPr dirty="0" spc="-5"/>
              <a:t>==</a:t>
            </a:r>
            <a:r>
              <a:rPr dirty="0" spc="-40"/>
              <a:t> </a:t>
            </a:r>
            <a:r>
              <a:rPr dirty="0" spc="-10"/>
              <a:t>st.end())</a:t>
            </a:r>
          </a:p>
          <a:p>
            <a:pPr marL="1841500">
              <a:lnSpc>
                <a:spcPct val="100000"/>
              </a:lnSpc>
              <a:spcBef>
                <a:spcPts val="5"/>
              </a:spcBef>
            </a:pPr>
            <a:r>
              <a:rPr dirty="0" spc="-10"/>
              <a:t>cout</a:t>
            </a:r>
            <a:r>
              <a:rPr dirty="0" spc="-25"/>
              <a:t> </a:t>
            </a:r>
            <a:r>
              <a:rPr dirty="0" spc="-5"/>
              <a:t>&lt;&lt;</a:t>
            </a:r>
            <a:r>
              <a:rPr dirty="0" spc="-25"/>
              <a:t> </a:t>
            </a:r>
            <a:r>
              <a:rPr dirty="0" spc="-10"/>
              <a:t>"not found"</a:t>
            </a:r>
            <a:r>
              <a:rPr dirty="0" spc="-25"/>
              <a:t> </a:t>
            </a:r>
            <a:r>
              <a:rPr dirty="0" spc="-10"/>
              <a:t>&lt;&lt;</a:t>
            </a:r>
            <a:r>
              <a:rPr dirty="0" spc="-25"/>
              <a:t> </a:t>
            </a:r>
            <a:r>
              <a:rPr dirty="0" spc="-10"/>
              <a:t>endl;</a:t>
            </a:r>
          </a:p>
          <a:p>
            <a:pPr marL="927100">
              <a:lnSpc>
                <a:spcPct val="100000"/>
              </a:lnSpc>
            </a:pPr>
            <a:r>
              <a:rPr dirty="0" spc="-10"/>
              <a:t>else</a:t>
            </a:r>
          </a:p>
          <a:p>
            <a:pPr marL="1841500">
              <a:lnSpc>
                <a:spcPct val="100000"/>
              </a:lnSpc>
            </a:pPr>
            <a:r>
              <a:rPr dirty="0" spc="-10"/>
              <a:t>cout</a:t>
            </a:r>
            <a:r>
              <a:rPr dirty="0" spc="-25"/>
              <a:t> </a:t>
            </a:r>
            <a:r>
              <a:rPr dirty="0" spc="-5"/>
              <a:t>&lt;&lt;</a:t>
            </a:r>
            <a:r>
              <a:rPr dirty="0" spc="-25"/>
              <a:t> </a:t>
            </a:r>
            <a:r>
              <a:rPr dirty="0" spc="-10"/>
              <a:t>"found:"</a:t>
            </a:r>
            <a:r>
              <a:rPr dirty="0" spc="-20"/>
              <a:t> </a:t>
            </a:r>
            <a:r>
              <a:rPr dirty="0" spc="-5"/>
              <a:t>&lt;&lt;</a:t>
            </a:r>
            <a:r>
              <a:rPr dirty="0" spc="-25"/>
              <a:t> </a:t>
            </a:r>
            <a:r>
              <a:rPr dirty="0" spc="-10"/>
              <a:t>*i</a:t>
            </a:r>
            <a:r>
              <a:rPr dirty="0" spc="-20"/>
              <a:t> </a:t>
            </a:r>
            <a:r>
              <a:rPr dirty="0" spc="-10"/>
              <a:t>&lt;&lt;endl;</a:t>
            </a:r>
          </a:p>
          <a:p>
            <a:pPr marL="927100">
              <a:lnSpc>
                <a:spcPct val="100000"/>
              </a:lnSpc>
              <a:spcBef>
                <a:spcPts val="35"/>
              </a:spcBef>
            </a:pPr>
            <a:r>
              <a:rPr dirty="0" spc="-5">
                <a:solidFill>
                  <a:srgbClr val="00AF50"/>
                </a:solidFill>
              </a:rPr>
              <a:t>//</a:t>
            </a:r>
            <a:r>
              <a:rPr dirty="0" spc="-5">
                <a:solidFill>
                  <a:srgbClr val="00AF50"/>
                </a:solidFill>
                <a:latin typeface="Microsoft YaHei"/>
                <a:cs typeface="Microsoft YaHei"/>
              </a:rPr>
              <a:t>找到则返回指向找到的元素的迭代器</a:t>
            </a: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12700">
              <a:lnSpc>
                <a:spcPts val="2140"/>
              </a:lnSpc>
              <a:spcBef>
                <a:spcPts val="5"/>
              </a:spcBef>
            </a:pPr>
            <a:r>
              <a:rPr dirty="0">
                <a:solidFill>
                  <a:srgbClr val="00AF50"/>
                </a:solidFill>
                <a:latin typeface="Microsoft YaHei"/>
                <a:cs typeface="Microsoft YaHei"/>
              </a:rPr>
              <a:t>输出：</a:t>
            </a:r>
          </a:p>
          <a:p>
            <a:pPr marL="12700">
              <a:lnSpc>
                <a:spcPts val="2140"/>
              </a:lnSpc>
            </a:pPr>
            <a:r>
              <a:rPr dirty="0" spc="-5">
                <a:solidFill>
                  <a:srgbClr val="962203"/>
                </a:solidFill>
              </a:rPr>
              <a:t>not</a:t>
            </a:r>
            <a:r>
              <a:rPr dirty="0" spc="-70">
                <a:solidFill>
                  <a:srgbClr val="962203"/>
                </a:solidFill>
              </a:rPr>
              <a:t> </a:t>
            </a:r>
            <a:r>
              <a:rPr dirty="0" spc="-10">
                <a:solidFill>
                  <a:srgbClr val="962203"/>
                </a:solidFill>
              </a:rPr>
              <a:t>found</a:t>
            </a:r>
          </a:p>
          <a:p>
            <a:pPr marL="12700">
              <a:lnSpc>
                <a:spcPct val="100000"/>
              </a:lnSpc>
            </a:pPr>
            <a:r>
              <a:rPr dirty="0" spc="-10">
                <a:solidFill>
                  <a:srgbClr val="962203"/>
                </a:solidFill>
              </a:rPr>
              <a:t>found:22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1523"/>
              <a:ext cx="9144000" cy="59690"/>
            </a:xfrm>
            <a:custGeom>
              <a:avLst/>
              <a:gdLst/>
              <a:ahLst/>
              <a:cxnLst/>
              <a:rect l="l" t="t" r="r" b="b"/>
              <a:pathLst>
                <a:path w="9144000" h="59690">
                  <a:moveTo>
                    <a:pt x="9144000" y="0"/>
                  </a:moveTo>
                  <a:lnTo>
                    <a:pt x="0" y="0"/>
                  </a:lnTo>
                  <a:lnTo>
                    <a:pt x="0" y="59436"/>
                  </a:lnTo>
                  <a:lnTo>
                    <a:pt x="9144000" y="59436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358646" y="762"/>
              <a:ext cx="7786370" cy="53340"/>
            </a:xfrm>
            <a:custGeom>
              <a:avLst/>
              <a:gdLst/>
              <a:ahLst/>
              <a:cxnLst/>
              <a:rect l="l" t="t" r="r" b="b"/>
              <a:pathLst>
                <a:path w="7786370" h="53340">
                  <a:moveTo>
                    <a:pt x="7786116" y="0"/>
                  </a:moveTo>
                  <a:lnTo>
                    <a:pt x="0" y="0"/>
                  </a:lnTo>
                  <a:lnTo>
                    <a:pt x="0" y="53339"/>
                  </a:lnTo>
                  <a:lnTo>
                    <a:pt x="7786116" y="53339"/>
                  </a:lnTo>
                  <a:lnTo>
                    <a:pt x="7786116" y="0"/>
                  </a:lnTo>
                  <a:close/>
                </a:path>
              </a:pathLst>
            </a:custGeom>
            <a:solidFill>
              <a:srgbClr val="1F487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1358646" y="762"/>
              <a:ext cx="7786370" cy="53340"/>
            </a:xfrm>
            <a:custGeom>
              <a:avLst/>
              <a:gdLst/>
              <a:ahLst/>
              <a:cxnLst/>
              <a:rect l="l" t="t" r="r" b="b"/>
              <a:pathLst>
                <a:path w="7786370" h="53340">
                  <a:moveTo>
                    <a:pt x="0" y="53339"/>
                  </a:moveTo>
                  <a:lnTo>
                    <a:pt x="7786116" y="53339"/>
                  </a:lnTo>
                  <a:lnTo>
                    <a:pt x="7786116" y="0"/>
                  </a:lnTo>
                  <a:lnTo>
                    <a:pt x="0" y="0"/>
                  </a:lnTo>
                  <a:lnTo>
                    <a:pt x="0" y="53339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91440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9144000" y="10668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186639" y="129666"/>
            <a:ext cx="6009640" cy="1676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9271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st.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lower_bound</a:t>
            </a:r>
            <a:r>
              <a:rPr dirty="0" sz="1800" spc="-10" b="1">
                <a:latin typeface="Courier New"/>
                <a:cs typeface="Courier New"/>
              </a:rPr>
              <a:t>(13);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  <a:tabLst>
                <a:tab pos="2480310" algn="l"/>
              </a:tabLst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返回最靠后的迭代器	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it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，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使得</a:t>
            </a:r>
            <a:r>
              <a:rPr dirty="0" sz="1800" spc="-10" b="1">
                <a:solidFill>
                  <a:srgbClr val="00AF50"/>
                </a:solidFill>
                <a:latin typeface="Courier New"/>
                <a:cs typeface="Courier New"/>
              </a:rPr>
              <a:t>[begin(),it)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中的元素</a:t>
            </a:r>
            <a:endParaRPr sz="1800">
              <a:latin typeface="Microsoft YaHei"/>
              <a:cs typeface="Microsoft YaHei"/>
            </a:endParaRPr>
          </a:p>
          <a:p>
            <a:pPr marL="927100" marR="2070100" indent="-915035">
              <a:lnSpc>
                <a:spcPct val="99200"/>
              </a:lnSpc>
              <a:spcBef>
                <a:spcPts val="15"/>
              </a:spcBef>
              <a:tabLst>
                <a:tab pos="879475" algn="l"/>
                <a:tab pos="1882775" algn="l"/>
                <a:tab pos="2934335" algn="l"/>
              </a:tabLst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都在	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13</a:t>
            </a:r>
            <a:r>
              <a:rPr dirty="0" sz="1800" spc="-2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前面	，复杂度	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log(n) 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2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2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2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2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2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st.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upper_bound</a:t>
            </a:r>
            <a:r>
              <a:rPr dirty="0" sz="1800" spc="-10" b="1">
                <a:latin typeface="Courier New"/>
                <a:cs typeface="Courier New"/>
              </a:rPr>
              <a:t>(8);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  <a:tabLst>
                <a:tab pos="2480310" algn="l"/>
              </a:tabLst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返回最靠前的迭代器	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it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，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使得</a:t>
            </a:r>
            <a:r>
              <a:rPr dirty="0" sz="1800" spc="-10" b="1">
                <a:solidFill>
                  <a:srgbClr val="00AF50"/>
                </a:solidFill>
                <a:latin typeface="Courier New"/>
                <a:cs typeface="Courier New"/>
              </a:rPr>
              <a:t>[it,end())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中的元素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45</a:t>
            </a:fld>
          </a:p>
        </p:txBody>
      </p:sp>
      <p:sp>
        <p:nvSpPr>
          <p:cNvPr id="11" name="object 11"/>
          <p:cNvSpPr txBox="1"/>
          <p:nvPr/>
        </p:nvSpPr>
        <p:spPr>
          <a:xfrm>
            <a:off x="186639" y="1780413"/>
            <a:ext cx="349821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879475" algn="l"/>
                <a:tab pos="2661285" algn="l"/>
              </a:tabLst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都在	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8</a:t>
            </a:r>
            <a:r>
              <a:rPr dirty="0" sz="1800" spc="-1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后面，复杂度	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log(n)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1344" y="2050160"/>
            <a:ext cx="27559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86639" y="2328748"/>
            <a:ext cx="6417310" cy="24911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927100">
              <a:lnSpc>
                <a:spcPts val="2145"/>
              </a:lnSpc>
              <a:spcBef>
                <a:spcPts val="100"/>
              </a:spcBef>
              <a:tabLst>
                <a:tab pos="4254500" algn="l"/>
              </a:tabLst>
            </a:pPr>
            <a:r>
              <a:rPr dirty="0" sz="1800" spc="-5" b="1">
                <a:latin typeface="Courier New"/>
                <a:cs typeface="Courier New"/>
              </a:rPr>
              <a:t>st.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erase</a:t>
            </a:r>
            <a:r>
              <a:rPr dirty="0" sz="1800" spc="-5" b="1">
                <a:latin typeface="Courier New"/>
                <a:cs typeface="Courier New"/>
              </a:rPr>
              <a:t>(i);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删除迭代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器	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i</a:t>
            </a:r>
            <a:r>
              <a:rPr dirty="0" sz="1800" spc="-7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指向的元素，即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12</a:t>
            </a:r>
            <a:endParaRPr sz="1800">
              <a:latin typeface="Courier New"/>
              <a:cs typeface="Courier New"/>
            </a:endParaRPr>
          </a:p>
          <a:p>
            <a:pPr marL="1841500" marR="159385" indent="-914400">
              <a:lnSpc>
                <a:spcPts val="2160"/>
              </a:lnSpc>
              <a:spcBef>
                <a:spcPts val="55"/>
              </a:spcBef>
            </a:pPr>
            <a:r>
              <a:rPr dirty="0" sz="1800" spc="-10" b="1">
                <a:latin typeface="Courier New"/>
                <a:cs typeface="Courier New"/>
              </a:rPr>
              <a:t>for(i </a:t>
            </a:r>
            <a:r>
              <a:rPr dirty="0" sz="1800" b="1">
                <a:latin typeface="Courier New"/>
                <a:cs typeface="Courier New"/>
              </a:rPr>
              <a:t>= </a:t>
            </a:r>
            <a:r>
              <a:rPr dirty="0" sz="1800" spc="-10" b="1">
                <a:latin typeface="Courier New"/>
                <a:cs typeface="Courier New"/>
              </a:rPr>
              <a:t>st.begin(); </a:t>
            </a:r>
            <a:r>
              <a:rPr dirty="0" sz="1800" b="1">
                <a:latin typeface="Courier New"/>
                <a:cs typeface="Courier New"/>
              </a:rPr>
              <a:t>i </a:t>
            </a:r>
            <a:r>
              <a:rPr dirty="0" sz="1800" spc="-5" b="1">
                <a:latin typeface="Courier New"/>
                <a:cs typeface="Courier New"/>
              </a:rPr>
              <a:t>!= </a:t>
            </a:r>
            <a:r>
              <a:rPr dirty="0" sz="1800" spc="-10" b="1">
                <a:latin typeface="Courier New"/>
                <a:cs typeface="Courier New"/>
              </a:rPr>
              <a:t>st.end(); ++i)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",";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ts val="2090"/>
              </a:lnSpc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140"/>
              </a:lnSpc>
              <a:spcBef>
                <a:spcPts val="40"/>
              </a:spcBef>
            </a:pPr>
            <a:r>
              <a:rPr dirty="0" sz="1800" b="1">
                <a:solidFill>
                  <a:srgbClr val="940408"/>
                </a:solidFill>
                <a:latin typeface="Microsoft YaHei"/>
                <a:cs typeface="Microsoft YaHei"/>
              </a:rPr>
              <a:t>输出：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ts val="2140"/>
              </a:lnSpc>
            </a:pPr>
            <a:r>
              <a:rPr dirty="0" sz="1800" spc="-5" b="1">
                <a:solidFill>
                  <a:srgbClr val="940408"/>
                </a:solidFill>
                <a:latin typeface="Courier New"/>
                <a:cs typeface="Courier New"/>
              </a:rPr>
              <a:t>13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solidFill>
                  <a:srgbClr val="940408"/>
                </a:solidFill>
                <a:latin typeface="Courier New"/>
                <a:cs typeface="Courier New"/>
              </a:rPr>
              <a:t>12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solidFill>
                  <a:srgbClr val="940408"/>
                </a:solidFill>
                <a:latin typeface="Courier New"/>
                <a:cs typeface="Courier New"/>
              </a:rPr>
              <a:t>1,7,8,8,13,13,14,19,21,22,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076444" y="1924811"/>
            <a:ext cx="3769360" cy="367665"/>
          </a:xfrm>
          <a:prstGeom prst="rect">
            <a:avLst/>
          </a:prstGeom>
          <a:solidFill>
            <a:srgbClr val="FCEADA"/>
          </a:solidFill>
          <a:ln w="3175">
            <a:solidFill>
              <a:srgbClr val="000000"/>
            </a:solidFill>
          </a:ln>
        </p:spPr>
        <p:txBody>
          <a:bodyPr wrap="square" lIns="0" tIns="17780" rIns="0" bIns="0" rtlCol="0" vert="horz">
            <a:spAutoFit/>
          </a:bodyPr>
          <a:lstStyle/>
          <a:p>
            <a:pPr marL="92075">
              <a:lnSpc>
                <a:spcPct val="100000"/>
              </a:lnSpc>
              <a:spcBef>
                <a:spcPts val="140"/>
              </a:spcBef>
            </a:pPr>
            <a:r>
              <a:rPr dirty="0" sz="1800" spc="-10" b="1">
                <a:solidFill>
                  <a:srgbClr val="940408"/>
                </a:solidFill>
                <a:latin typeface="Courier New"/>
                <a:cs typeface="Courier New"/>
              </a:rPr>
              <a:t>1,7,8,8,12,13,13,14,19,21,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68541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>
                <a:latin typeface="Arial MT"/>
                <a:cs typeface="Arial MT"/>
              </a:rPr>
              <a:t>multiset</a:t>
            </a:r>
            <a:r>
              <a:rPr dirty="0" spc="-30">
                <a:latin typeface="Arial MT"/>
                <a:cs typeface="Arial MT"/>
              </a:rPr>
              <a:t> </a:t>
            </a:r>
            <a:r>
              <a:rPr dirty="0" spc="-5"/>
              <a:t>上的迭代器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45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899286"/>
            <a:ext cx="8749030" cy="30626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multiset&lt;T&gt;::iterator</a:t>
            </a:r>
            <a:r>
              <a:rPr dirty="0" sz="1800" spc="-7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p;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900">
              <a:latin typeface="Courier New"/>
              <a:cs typeface="Courier New"/>
            </a:endParaRPr>
          </a:p>
          <a:p>
            <a:pPr marL="12700" marR="5080">
              <a:lnSpc>
                <a:spcPct val="100000"/>
              </a:lnSpc>
              <a:buSzPct val="94444"/>
              <a:buFont typeface="Wingdings"/>
              <a:buChar char=""/>
              <a:tabLst>
                <a:tab pos="194945" algn="l"/>
              </a:tabLst>
            </a:pPr>
            <a:r>
              <a:rPr dirty="0" sz="1800">
                <a:latin typeface="Microsoft YaHei"/>
                <a:cs typeface="Microsoft YaHei"/>
              </a:rPr>
              <a:t>p是迭代器，相当于指针，可用于指向m</a:t>
            </a:r>
            <a:r>
              <a:rPr dirty="0" sz="1800" spc="-5">
                <a:latin typeface="Microsoft YaHei"/>
                <a:cs typeface="Microsoft YaHei"/>
              </a:rPr>
              <a:t>ulti</a:t>
            </a:r>
            <a:r>
              <a:rPr dirty="0" sz="1800" spc="-10">
                <a:latin typeface="Microsoft YaHei"/>
                <a:cs typeface="Microsoft YaHei"/>
              </a:rPr>
              <a:t>s</a:t>
            </a:r>
            <a:r>
              <a:rPr dirty="0" sz="1800" spc="-5">
                <a:latin typeface="Microsoft YaHei"/>
                <a:cs typeface="Microsoft YaHei"/>
              </a:rPr>
              <a:t>e</a:t>
            </a:r>
            <a:r>
              <a:rPr dirty="0" sz="1800">
                <a:latin typeface="Microsoft YaHei"/>
                <a:cs typeface="Microsoft YaHei"/>
              </a:rPr>
              <a:t>t中的元素。访问m</a:t>
            </a:r>
            <a:r>
              <a:rPr dirty="0" sz="1800" spc="-5">
                <a:latin typeface="Microsoft YaHei"/>
                <a:cs typeface="Microsoft YaHei"/>
              </a:rPr>
              <a:t>ulti</a:t>
            </a:r>
            <a:r>
              <a:rPr dirty="0" sz="1800" spc="-10">
                <a:latin typeface="Microsoft YaHei"/>
                <a:cs typeface="Microsoft YaHei"/>
              </a:rPr>
              <a:t>s</a:t>
            </a:r>
            <a:r>
              <a:rPr dirty="0" sz="1800" spc="-5">
                <a:latin typeface="Microsoft YaHei"/>
                <a:cs typeface="Microsoft YaHei"/>
              </a:rPr>
              <a:t>e</a:t>
            </a:r>
            <a:r>
              <a:rPr dirty="0" sz="1800" spc="5">
                <a:latin typeface="Microsoft YaHei"/>
                <a:cs typeface="Microsoft YaHei"/>
              </a:rPr>
              <a:t>t</a:t>
            </a:r>
            <a:r>
              <a:rPr dirty="0" sz="1800">
                <a:latin typeface="Microsoft YaHei"/>
                <a:cs typeface="Microsoft YaHei"/>
              </a:rPr>
              <a:t>中的元素要通 </a:t>
            </a:r>
            <a:r>
              <a:rPr dirty="0" sz="1800">
                <a:latin typeface="Microsoft YaHei"/>
                <a:cs typeface="Microsoft YaHei"/>
              </a:rPr>
              <a:t>过迭代器。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5"/>
              </a:spcBef>
              <a:buFont typeface="Wingdings"/>
              <a:buChar char=""/>
            </a:pPr>
            <a:endParaRPr sz="2300">
              <a:latin typeface="Microsoft YaHei"/>
              <a:cs typeface="Microsoft YaHei"/>
            </a:endParaRPr>
          </a:p>
          <a:p>
            <a:pPr marL="194945" indent="-182245">
              <a:lnSpc>
                <a:spcPct val="100000"/>
              </a:lnSpc>
              <a:buSzPct val="94444"/>
              <a:buFont typeface="Wingdings"/>
              <a:buChar char=""/>
              <a:tabLst>
                <a:tab pos="194945" algn="l"/>
              </a:tabLst>
            </a:pPr>
            <a:r>
              <a:rPr dirty="0" sz="1800">
                <a:latin typeface="Microsoft YaHei"/>
                <a:cs typeface="Microsoft YaHei"/>
              </a:rPr>
              <a:t>与指针的不同：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81280">
              <a:lnSpc>
                <a:spcPct val="100000"/>
              </a:lnSpc>
            </a:pPr>
            <a:r>
              <a:rPr dirty="0" sz="1800" spc="-5">
                <a:latin typeface="Microsoft YaHei"/>
                <a:cs typeface="Microsoft YaHei"/>
              </a:rPr>
              <a:t>multiset上的迭代器</a:t>
            </a:r>
            <a:r>
              <a:rPr dirty="0" sz="1800">
                <a:latin typeface="Microsoft YaHei"/>
                <a:cs typeface="Microsoft YaHei"/>
              </a:rPr>
              <a:t>可</a:t>
            </a:r>
            <a:r>
              <a:rPr dirty="0" sz="1800" spc="15">
                <a:latin typeface="Microsoft YaHei"/>
                <a:cs typeface="Microsoft YaHei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++</a:t>
            </a:r>
            <a:r>
              <a:rPr dirty="0" sz="1800" spc="10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，--，</a:t>
            </a:r>
            <a:r>
              <a:rPr dirty="0" sz="1800" spc="-20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用</a:t>
            </a:r>
            <a:r>
              <a:rPr dirty="0" sz="1800" spc="10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!= 和</a:t>
            </a:r>
            <a:r>
              <a:rPr dirty="0" sz="1800" spc="5">
                <a:latin typeface="Microsoft YaHei"/>
                <a:cs typeface="Microsoft YaHei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==</a:t>
            </a:r>
            <a:r>
              <a:rPr dirty="0" sz="1800" spc="15">
                <a:latin typeface="Microsoft YaHei"/>
                <a:cs typeface="Microsoft YaHei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比较，不可比大小，不可加减整数，不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可相减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68541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>
                <a:latin typeface="Arial MT"/>
                <a:cs typeface="Arial MT"/>
              </a:rPr>
              <a:t>multiset</a:t>
            </a:r>
            <a:r>
              <a:rPr dirty="0" spc="-30">
                <a:latin typeface="Arial MT"/>
                <a:cs typeface="Arial MT"/>
              </a:rPr>
              <a:t> </a:t>
            </a:r>
            <a:r>
              <a:rPr dirty="0" spc="-5"/>
              <a:t>上的迭代器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45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899286"/>
            <a:ext cx="7176770" cy="30626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multiset&lt;T&gt;</a:t>
            </a:r>
            <a:r>
              <a:rPr dirty="0" sz="1800" spc="-6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st;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000">
              <a:latin typeface="Courier New"/>
              <a:cs typeface="Courier New"/>
            </a:endParaRPr>
          </a:p>
          <a:p>
            <a:pPr marL="81280" marR="2141855" indent="-68580">
              <a:lnSpc>
                <a:spcPct val="100000"/>
              </a:lnSpc>
              <a:buSzPct val="94444"/>
              <a:buFont typeface="Wingdings"/>
              <a:buChar char=""/>
              <a:tabLst>
                <a:tab pos="194945" algn="l"/>
              </a:tabLst>
            </a:pPr>
            <a:r>
              <a:rPr dirty="0" sz="1800" spc="-5">
                <a:latin typeface="Microsoft YaHei"/>
                <a:cs typeface="Microsoft YaHei"/>
              </a:rPr>
              <a:t>st.begin()</a:t>
            </a:r>
            <a:r>
              <a:rPr dirty="0" sz="1800" spc="2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返回值类型为 </a:t>
            </a:r>
            <a:r>
              <a:rPr dirty="0" sz="1800" spc="-15">
                <a:latin typeface="Microsoft YaHei"/>
                <a:cs typeface="Microsoft YaHei"/>
              </a:rPr>
              <a:t>multiset&lt;T&gt;::iterator, </a:t>
            </a:r>
            <a:r>
              <a:rPr dirty="0" sz="1800" spc="-520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是指向</a:t>
            </a:r>
            <a:r>
              <a:rPr dirty="0" sz="1800" spc="-5">
                <a:latin typeface="Microsoft YaHei"/>
                <a:cs typeface="Microsoft YaHei"/>
              </a:rPr>
              <a:t>st</a:t>
            </a:r>
            <a:r>
              <a:rPr dirty="0" sz="1800">
                <a:latin typeface="Microsoft YaHei"/>
                <a:cs typeface="Microsoft YaHei"/>
              </a:rPr>
              <a:t>中的头一个元素的迭代器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0"/>
              </a:spcBef>
              <a:buFont typeface="Wingdings"/>
              <a:buChar char=""/>
            </a:pPr>
            <a:endParaRPr sz="2300">
              <a:latin typeface="Microsoft YaHei"/>
              <a:cs typeface="Microsoft YaHei"/>
            </a:endParaRPr>
          </a:p>
          <a:p>
            <a:pPr marL="81280" marR="2348865" indent="-68580">
              <a:lnSpc>
                <a:spcPct val="100000"/>
              </a:lnSpc>
              <a:buSzPct val="94444"/>
              <a:buFont typeface="Wingdings"/>
              <a:buChar char=""/>
              <a:tabLst>
                <a:tab pos="194945" algn="l"/>
              </a:tabLst>
            </a:pPr>
            <a:r>
              <a:rPr dirty="0" sz="1800" spc="-5">
                <a:latin typeface="Microsoft YaHei"/>
                <a:cs typeface="Microsoft YaHei"/>
              </a:rPr>
              <a:t>st.end()</a:t>
            </a:r>
            <a:r>
              <a:rPr dirty="0" sz="1800" spc="1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返回值类型为 </a:t>
            </a:r>
            <a:r>
              <a:rPr dirty="0" sz="1800" spc="-15">
                <a:latin typeface="Microsoft YaHei"/>
                <a:cs typeface="Microsoft YaHei"/>
              </a:rPr>
              <a:t>multiset&lt;T&gt;::iterator, </a:t>
            </a:r>
            <a:r>
              <a:rPr dirty="0" sz="1800" spc="-51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是指向</a:t>
            </a:r>
            <a:r>
              <a:rPr dirty="0" sz="1800" spc="-5">
                <a:latin typeface="Microsoft YaHei"/>
                <a:cs typeface="Microsoft YaHei"/>
              </a:rPr>
              <a:t>st</a:t>
            </a:r>
            <a:r>
              <a:rPr dirty="0" sz="1800">
                <a:latin typeface="Microsoft YaHei"/>
                <a:cs typeface="Microsoft YaHei"/>
              </a:rPr>
              <a:t>中的最后一个元素后面的迭代器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5"/>
              </a:spcBef>
              <a:buFont typeface="Wingdings"/>
              <a:buChar char=""/>
            </a:pPr>
            <a:endParaRPr sz="2300">
              <a:latin typeface="Microsoft YaHei"/>
              <a:cs typeface="Microsoft YaHei"/>
            </a:endParaRPr>
          </a:p>
          <a:p>
            <a:pPr marL="194945" indent="-182245">
              <a:lnSpc>
                <a:spcPct val="100000"/>
              </a:lnSpc>
              <a:buSzPct val="94444"/>
              <a:buFont typeface="Wingdings"/>
              <a:buChar char=""/>
              <a:tabLst>
                <a:tab pos="194945" algn="l"/>
              </a:tabLst>
            </a:pPr>
            <a:r>
              <a:rPr dirty="0" sz="1800">
                <a:latin typeface="Microsoft YaHei"/>
                <a:cs typeface="Microsoft YaHei"/>
              </a:rPr>
              <a:t>对迭代器</a:t>
            </a:r>
            <a:r>
              <a:rPr dirty="0" sz="1800" spc="-30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++</a:t>
            </a:r>
            <a:r>
              <a:rPr dirty="0" sz="1800" spc="-40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,其就指向容器中下一个元素，--</a:t>
            </a:r>
            <a:r>
              <a:rPr dirty="0" sz="1800" spc="-2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则令其指向上一个元素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自定义排序规则的</a:t>
            </a:r>
            <a:r>
              <a:rPr dirty="0">
                <a:latin typeface="Arial MT"/>
                <a:cs typeface="Arial MT"/>
              </a:rPr>
              <a:t>multiset</a:t>
            </a:r>
            <a:r>
              <a:rPr dirty="0" spc="-95">
                <a:latin typeface="Arial MT"/>
                <a:cs typeface="Arial MT"/>
              </a:rPr>
              <a:t> </a:t>
            </a:r>
            <a:r>
              <a:rPr dirty="0"/>
              <a:t>用法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45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502158"/>
            <a:ext cx="7842250" cy="39941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6373495">
              <a:lnSpc>
                <a:spcPct val="100000"/>
              </a:lnSpc>
              <a:spcBef>
                <a:spcPts val="95"/>
              </a:spcBef>
            </a:pPr>
            <a:r>
              <a:rPr dirty="0" sz="1000" spc="-5" b="1">
                <a:latin typeface="Courier New"/>
                <a:cs typeface="Courier New"/>
              </a:rPr>
              <a:t>#include</a:t>
            </a:r>
            <a:r>
              <a:rPr dirty="0" sz="1000" spc="-50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&lt;iostream&gt; </a:t>
            </a:r>
            <a:r>
              <a:rPr dirty="0" sz="1000" spc="-585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#include &lt;cstring&gt; </a:t>
            </a:r>
            <a:r>
              <a:rPr dirty="0" sz="1000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#include</a:t>
            </a:r>
            <a:r>
              <a:rPr dirty="0" sz="1000" spc="-10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&lt;set&gt;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ts val="1160"/>
              </a:lnSpc>
            </a:pPr>
            <a:r>
              <a:rPr dirty="0" sz="1000" spc="-5" b="1">
                <a:latin typeface="Courier New"/>
                <a:cs typeface="Courier New"/>
              </a:rPr>
              <a:t>using</a:t>
            </a:r>
            <a:r>
              <a:rPr dirty="0" sz="1000" spc="-25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namespace</a:t>
            </a:r>
            <a:r>
              <a:rPr dirty="0" sz="1000" spc="-20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std;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ts val="2000"/>
              </a:lnSpc>
            </a:pPr>
            <a:r>
              <a:rPr dirty="0" sz="1700" spc="-5" b="1">
                <a:latin typeface="Courier New"/>
                <a:cs typeface="Courier New"/>
              </a:rPr>
              <a:t>struct</a:t>
            </a:r>
            <a:r>
              <a:rPr dirty="0" sz="1700" spc="-2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Rule1</a:t>
            </a:r>
            <a:r>
              <a:rPr dirty="0" sz="1700" spc="-2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{</a:t>
            </a:r>
            <a:endParaRPr sz="1700">
              <a:latin typeface="Courier New"/>
              <a:cs typeface="Courier New"/>
            </a:endParaRPr>
          </a:p>
          <a:p>
            <a:pPr marL="1841500" marR="5080" indent="-915035">
              <a:lnSpc>
                <a:spcPct val="100000"/>
              </a:lnSpc>
            </a:pPr>
            <a:r>
              <a:rPr dirty="0" sz="1700" spc="-5" b="1">
                <a:latin typeface="Courier New"/>
                <a:cs typeface="Courier New"/>
              </a:rPr>
              <a:t>bool </a:t>
            </a:r>
            <a:r>
              <a:rPr dirty="0" sz="1700" b="1">
                <a:latin typeface="Courier New"/>
                <a:cs typeface="Courier New"/>
              </a:rPr>
              <a:t>operator()(</a:t>
            </a:r>
            <a:r>
              <a:rPr dirty="0" sz="1700" spc="2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const</a:t>
            </a:r>
            <a:r>
              <a:rPr dirty="0" sz="1700" spc="1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int</a:t>
            </a:r>
            <a:r>
              <a:rPr dirty="0" sz="1700" spc="-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&amp; a,const</a:t>
            </a:r>
            <a:r>
              <a:rPr dirty="0" sz="1700" spc="1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int</a:t>
            </a:r>
            <a:r>
              <a:rPr dirty="0" sz="1700" spc="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&amp;</a:t>
            </a:r>
            <a:r>
              <a:rPr dirty="0" sz="1700" spc="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b) const { </a:t>
            </a:r>
            <a:r>
              <a:rPr dirty="0" sz="1700" spc="-1005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return</a:t>
            </a:r>
            <a:r>
              <a:rPr dirty="0" sz="1700" spc="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(a%10) &lt;</a:t>
            </a:r>
            <a:r>
              <a:rPr dirty="0" sz="1700" spc="-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(b%10);</a:t>
            </a:r>
            <a:endParaRPr sz="1700">
              <a:latin typeface="Courier New"/>
              <a:cs typeface="Courier New"/>
            </a:endParaRPr>
          </a:p>
          <a:p>
            <a:pPr marL="927100">
              <a:lnSpc>
                <a:spcPts val="2025"/>
              </a:lnSpc>
              <a:spcBef>
                <a:spcPts val="35"/>
              </a:spcBef>
            </a:pPr>
            <a:r>
              <a:rPr dirty="0" sz="1700" spc="-5" b="1">
                <a:latin typeface="Courier New"/>
                <a:cs typeface="Courier New"/>
              </a:rPr>
              <a:t>}</a:t>
            </a:r>
            <a:r>
              <a:rPr dirty="0" sz="17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700" spc="5" b="1">
                <a:solidFill>
                  <a:srgbClr val="00AF50"/>
                </a:solidFill>
                <a:latin typeface="Microsoft YaHei"/>
                <a:cs typeface="Microsoft YaHei"/>
              </a:rPr>
              <a:t>返回值</a:t>
            </a:r>
            <a:r>
              <a:rPr dirty="0" sz="1700" spc="-5" b="1">
                <a:solidFill>
                  <a:srgbClr val="00AF50"/>
                </a:solidFill>
                <a:latin typeface="Microsoft YaHei"/>
                <a:cs typeface="Microsoft YaHei"/>
              </a:rPr>
              <a:t>为</a:t>
            </a:r>
            <a:r>
              <a:rPr dirty="0" sz="1700" spc="-5" b="1">
                <a:solidFill>
                  <a:srgbClr val="00AF50"/>
                </a:solidFill>
                <a:latin typeface="Courier New"/>
                <a:cs typeface="Courier New"/>
              </a:rPr>
              <a:t>true</a:t>
            </a:r>
            <a:r>
              <a:rPr dirty="0" sz="1700" b="1">
                <a:solidFill>
                  <a:srgbClr val="00AF50"/>
                </a:solidFill>
                <a:latin typeface="Microsoft YaHei"/>
                <a:cs typeface="Microsoft YaHei"/>
              </a:rPr>
              <a:t>则说明</a:t>
            </a:r>
            <a:r>
              <a:rPr dirty="0" sz="1700" spc="-5" b="1">
                <a:solidFill>
                  <a:srgbClr val="00AF50"/>
                </a:solidFill>
                <a:latin typeface="Courier New"/>
                <a:cs typeface="Courier New"/>
              </a:rPr>
              <a:t>a</a:t>
            </a:r>
            <a:r>
              <a:rPr dirty="0" sz="1700" b="1">
                <a:solidFill>
                  <a:srgbClr val="00AF50"/>
                </a:solidFill>
                <a:latin typeface="Microsoft YaHei"/>
                <a:cs typeface="Microsoft YaHei"/>
              </a:rPr>
              <a:t>必须排在</a:t>
            </a:r>
            <a:r>
              <a:rPr dirty="0" sz="1700" spc="-5" b="1">
                <a:solidFill>
                  <a:srgbClr val="00AF50"/>
                </a:solidFill>
                <a:latin typeface="Courier New"/>
                <a:cs typeface="Courier New"/>
              </a:rPr>
              <a:t>b</a:t>
            </a:r>
            <a:r>
              <a:rPr dirty="0" sz="1700" b="1">
                <a:solidFill>
                  <a:srgbClr val="00AF50"/>
                </a:solidFill>
                <a:latin typeface="Microsoft YaHei"/>
                <a:cs typeface="Microsoft YaHei"/>
              </a:rPr>
              <a:t>前面</a:t>
            </a:r>
            <a:endParaRPr sz="1700">
              <a:latin typeface="Microsoft YaHei"/>
              <a:cs typeface="Microsoft YaHei"/>
            </a:endParaRPr>
          </a:p>
          <a:p>
            <a:pPr marL="12700">
              <a:lnSpc>
                <a:spcPts val="2025"/>
              </a:lnSpc>
            </a:pPr>
            <a:r>
              <a:rPr dirty="0" sz="1700" spc="-5" b="1">
                <a:latin typeface="Courier New"/>
                <a:cs typeface="Courier New"/>
              </a:rPr>
              <a:t>};</a:t>
            </a:r>
            <a:endParaRPr sz="17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1573530" algn="l"/>
              </a:tabLst>
            </a:pPr>
            <a:r>
              <a:rPr dirty="0" sz="1700" spc="-5" b="1">
                <a:latin typeface="Courier New"/>
                <a:cs typeface="Courier New"/>
              </a:rPr>
              <a:t>int</a:t>
            </a:r>
            <a:r>
              <a:rPr dirty="0" sz="1700" spc="25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main()	</a:t>
            </a:r>
            <a:r>
              <a:rPr dirty="0" sz="1700" b="1">
                <a:latin typeface="Courier New"/>
                <a:cs typeface="Courier New"/>
              </a:rPr>
              <a:t>{</a:t>
            </a:r>
            <a:endParaRPr sz="1700">
              <a:latin typeface="Courier New"/>
              <a:cs typeface="Courier New"/>
            </a:endParaRPr>
          </a:p>
          <a:p>
            <a:pPr marL="927100" marR="534035">
              <a:lnSpc>
                <a:spcPts val="2000"/>
              </a:lnSpc>
              <a:spcBef>
                <a:spcPts val="140"/>
              </a:spcBef>
            </a:pPr>
            <a:r>
              <a:rPr dirty="0" sz="1700" spc="-5" b="1">
                <a:latin typeface="Courier New"/>
                <a:cs typeface="Courier New"/>
              </a:rPr>
              <a:t>multiset&lt;int,</a:t>
            </a:r>
            <a:r>
              <a:rPr dirty="0" sz="1700" spc="-5" b="1">
                <a:solidFill>
                  <a:srgbClr val="FF0000"/>
                </a:solidFill>
                <a:latin typeface="Courier New"/>
                <a:cs typeface="Courier New"/>
              </a:rPr>
              <a:t>greater&lt;int&gt;</a:t>
            </a:r>
            <a:r>
              <a:rPr dirty="0" sz="1700" spc="8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&gt;</a:t>
            </a:r>
            <a:r>
              <a:rPr dirty="0" sz="1700" spc="25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st;</a:t>
            </a:r>
            <a:r>
              <a:rPr dirty="0" sz="1700" spc="25" b="1">
                <a:latin typeface="Courier New"/>
                <a:cs typeface="Courier New"/>
              </a:rPr>
              <a:t> </a:t>
            </a:r>
            <a:r>
              <a:rPr dirty="0" sz="17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700" b="1">
                <a:solidFill>
                  <a:srgbClr val="00AF50"/>
                </a:solidFill>
                <a:latin typeface="Microsoft YaHei"/>
                <a:cs typeface="Microsoft YaHei"/>
              </a:rPr>
              <a:t>排序规则为从大到小 </a:t>
            </a:r>
            <a:r>
              <a:rPr dirty="0" sz="1700" spc="-5" b="1">
                <a:latin typeface="Courier New"/>
                <a:cs typeface="Courier New"/>
              </a:rPr>
              <a:t>int</a:t>
            </a:r>
            <a:r>
              <a:rPr dirty="0" sz="1700" spc="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a[10]={1,14,12,13,7,13,21,19,8,8</a:t>
            </a:r>
            <a:r>
              <a:rPr dirty="0" sz="1700" spc="15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};</a:t>
            </a:r>
            <a:endParaRPr sz="1700">
              <a:latin typeface="Courier New"/>
              <a:cs typeface="Courier New"/>
            </a:endParaRPr>
          </a:p>
          <a:p>
            <a:pPr marL="1841500" marR="3521075" indent="-915035">
              <a:lnSpc>
                <a:spcPts val="2039"/>
              </a:lnSpc>
              <a:spcBef>
                <a:spcPts val="15"/>
              </a:spcBef>
            </a:pPr>
            <a:r>
              <a:rPr dirty="0" sz="1700" b="1">
                <a:latin typeface="Courier New"/>
                <a:cs typeface="Courier New"/>
              </a:rPr>
              <a:t>for(int i = </a:t>
            </a:r>
            <a:r>
              <a:rPr dirty="0" sz="1700" spc="-5" b="1">
                <a:latin typeface="Courier New"/>
                <a:cs typeface="Courier New"/>
              </a:rPr>
              <a:t>0;i </a:t>
            </a:r>
            <a:r>
              <a:rPr dirty="0" sz="1700" b="1">
                <a:latin typeface="Courier New"/>
                <a:cs typeface="Courier New"/>
              </a:rPr>
              <a:t>&lt; 10; ++i) </a:t>
            </a:r>
            <a:r>
              <a:rPr dirty="0" sz="1700" spc="-101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st.insert(a[i]);</a:t>
            </a:r>
            <a:endParaRPr sz="1700">
              <a:latin typeface="Courier New"/>
              <a:cs typeface="Courier New"/>
            </a:endParaRPr>
          </a:p>
          <a:p>
            <a:pPr marL="927100" marR="1697989">
              <a:lnSpc>
                <a:spcPts val="2039"/>
              </a:lnSpc>
            </a:pPr>
            <a:r>
              <a:rPr dirty="0" sz="1700" b="1">
                <a:latin typeface="Courier New"/>
                <a:cs typeface="Courier New"/>
              </a:rPr>
              <a:t>multiset&lt;int,greater&lt;int&gt; &gt;::iterator i; </a:t>
            </a:r>
            <a:r>
              <a:rPr dirty="0" sz="1700" spc="-1010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for(i</a:t>
            </a:r>
            <a:r>
              <a:rPr dirty="0" sz="1700" spc="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=</a:t>
            </a:r>
            <a:r>
              <a:rPr dirty="0" sz="1700" spc="-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st.begin(); i</a:t>
            </a:r>
            <a:r>
              <a:rPr dirty="0" sz="1700" spc="15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!=</a:t>
            </a:r>
            <a:r>
              <a:rPr dirty="0" sz="1700" b="1">
                <a:latin typeface="Courier New"/>
                <a:cs typeface="Courier New"/>
              </a:rPr>
              <a:t> st.end();</a:t>
            </a:r>
            <a:r>
              <a:rPr dirty="0" sz="1700" spc="-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++i)</a:t>
            </a:r>
            <a:endParaRPr sz="1700">
              <a:latin typeface="Courier New"/>
              <a:cs typeface="Courier New"/>
            </a:endParaRPr>
          </a:p>
          <a:p>
            <a:pPr marL="1841500">
              <a:lnSpc>
                <a:spcPts val="1970"/>
              </a:lnSpc>
            </a:pPr>
            <a:r>
              <a:rPr dirty="0" sz="1700" b="1">
                <a:latin typeface="Courier New"/>
                <a:cs typeface="Courier New"/>
              </a:rPr>
              <a:t>cout</a:t>
            </a:r>
            <a:r>
              <a:rPr dirty="0" sz="1700" spc="-20" b="1">
                <a:latin typeface="Courier New"/>
                <a:cs typeface="Courier New"/>
              </a:rPr>
              <a:t> </a:t>
            </a:r>
            <a:r>
              <a:rPr dirty="0" sz="1700" spc="5" b="1">
                <a:latin typeface="Courier New"/>
                <a:cs typeface="Courier New"/>
              </a:rPr>
              <a:t>&lt;&lt;</a:t>
            </a:r>
            <a:r>
              <a:rPr dirty="0" sz="1700" spc="-1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*</a:t>
            </a:r>
            <a:r>
              <a:rPr dirty="0" sz="1700" spc="-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i</a:t>
            </a:r>
            <a:r>
              <a:rPr dirty="0" sz="1700" spc="-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&lt;&lt;</a:t>
            </a:r>
            <a:r>
              <a:rPr dirty="0" sz="1700" spc="-10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",";</a:t>
            </a:r>
            <a:endParaRPr sz="17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72667" y="4470298"/>
            <a:ext cx="1717675" cy="2851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700" spc="-5" b="1">
                <a:latin typeface="Courier New"/>
                <a:cs typeface="Courier New"/>
              </a:rPr>
              <a:t>cout</a:t>
            </a:r>
            <a:r>
              <a:rPr dirty="0" sz="1700" spc="-3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&lt;&lt;</a:t>
            </a:r>
            <a:r>
              <a:rPr dirty="0" sz="1700" spc="-2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endl;</a:t>
            </a:r>
            <a:endParaRPr sz="17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99328" y="4614468"/>
            <a:ext cx="337629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940408"/>
                </a:solidFill>
                <a:latin typeface="Microsoft YaHei"/>
                <a:cs typeface="Microsoft YaHei"/>
              </a:rPr>
              <a:t>输出：</a:t>
            </a:r>
            <a:r>
              <a:rPr dirty="0" sz="1800" spc="-5">
                <a:solidFill>
                  <a:srgbClr val="940408"/>
                </a:solidFill>
                <a:latin typeface="Arial MT"/>
                <a:cs typeface="Arial MT"/>
              </a:rPr>
              <a:t>2</a:t>
            </a:r>
            <a:r>
              <a:rPr dirty="0" sz="1800" spc="-15">
                <a:solidFill>
                  <a:srgbClr val="940408"/>
                </a:solidFill>
                <a:latin typeface="Arial MT"/>
                <a:cs typeface="Arial MT"/>
              </a:rPr>
              <a:t>1</a:t>
            </a:r>
            <a:r>
              <a:rPr dirty="0" sz="1800" spc="-5">
                <a:solidFill>
                  <a:srgbClr val="940408"/>
                </a:solidFill>
                <a:latin typeface="Arial MT"/>
                <a:cs typeface="Arial MT"/>
              </a:rPr>
              <a:t>,1</a:t>
            </a:r>
            <a:r>
              <a:rPr dirty="0" sz="1800" spc="-15">
                <a:solidFill>
                  <a:srgbClr val="940408"/>
                </a:solidFill>
                <a:latin typeface="Arial MT"/>
                <a:cs typeface="Arial MT"/>
              </a:rPr>
              <a:t>9</a:t>
            </a:r>
            <a:r>
              <a:rPr dirty="0" sz="1800" spc="-5">
                <a:solidFill>
                  <a:srgbClr val="940408"/>
                </a:solidFill>
                <a:latin typeface="Arial MT"/>
                <a:cs typeface="Arial MT"/>
              </a:rPr>
              <a:t>,1</a:t>
            </a:r>
            <a:r>
              <a:rPr dirty="0" sz="1800" spc="-15">
                <a:solidFill>
                  <a:srgbClr val="940408"/>
                </a:solidFill>
                <a:latin typeface="Arial MT"/>
                <a:cs typeface="Arial MT"/>
              </a:rPr>
              <a:t>4</a:t>
            </a:r>
            <a:r>
              <a:rPr dirty="0" sz="1800" spc="-5">
                <a:solidFill>
                  <a:srgbClr val="940408"/>
                </a:solidFill>
                <a:latin typeface="Arial MT"/>
                <a:cs typeface="Arial MT"/>
              </a:rPr>
              <a:t>,1</a:t>
            </a:r>
            <a:r>
              <a:rPr dirty="0" sz="1800" spc="-15">
                <a:solidFill>
                  <a:srgbClr val="940408"/>
                </a:solidFill>
                <a:latin typeface="Arial MT"/>
                <a:cs typeface="Arial MT"/>
              </a:rPr>
              <a:t>3</a:t>
            </a:r>
            <a:r>
              <a:rPr dirty="0" sz="1800" spc="-5">
                <a:solidFill>
                  <a:srgbClr val="940408"/>
                </a:solidFill>
                <a:latin typeface="Arial MT"/>
                <a:cs typeface="Arial MT"/>
              </a:rPr>
              <a:t>,1</a:t>
            </a:r>
            <a:r>
              <a:rPr dirty="0" sz="1800" spc="-15">
                <a:solidFill>
                  <a:srgbClr val="940408"/>
                </a:solidFill>
                <a:latin typeface="Arial MT"/>
                <a:cs typeface="Arial MT"/>
              </a:rPr>
              <a:t>3</a:t>
            </a:r>
            <a:r>
              <a:rPr dirty="0" sz="1800" spc="-5">
                <a:solidFill>
                  <a:srgbClr val="940408"/>
                </a:solidFill>
                <a:latin typeface="Arial MT"/>
                <a:cs typeface="Arial MT"/>
              </a:rPr>
              <a:t>,1</a:t>
            </a:r>
            <a:r>
              <a:rPr dirty="0" sz="1800" spc="-15">
                <a:solidFill>
                  <a:srgbClr val="940408"/>
                </a:solidFill>
                <a:latin typeface="Arial MT"/>
                <a:cs typeface="Arial MT"/>
              </a:rPr>
              <a:t>2</a:t>
            </a:r>
            <a:r>
              <a:rPr dirty="0" sz="1800">
                <a:solidFill>
                  <a:srgbClr val="940408"/>
                </a:solidFill>
                <a:latin typeface="Arial MT"/>
                <a:cs typeface="Arial MT"/>
              </a:rPr>
              <a:t>,8,8,7,1,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20941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自定义排序规则的</a:t>
            </a:r>
            <a:r>
              <a:rPr dirty="0">
                <a:latin typeface="Arial MT"/>
                <a:cs typeface="Arial MT"/>
              </a:rPr>
              <a:t>multiset</a:t>
            </a:r>
            <a:r>
              <a:rPr dirty="0" spc="-95">
                <a:latin typeface="Arial MT"/>
                <a:cs typeface="Arial MT"/>
              </a:rPr>
              <a:t> </a:t>
            </a:r>
            <a:r>
              <a:rPr dirty="0"/>
              <a:t>用法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58267" y="4787171"/>
            <a:ext cx="299720" cy="28448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960"/>
              </a:lnSpc>
            </a:pPr>
            <a:r>
              <a:rPr dirty="0" sz="1800" spc="-5" b="1">
                <a:solidFill>
                  <a:srgbClr val="962203"/>
                </a:solidFill>
                <a:latin typeface="Courier New"/>
                <a:cs typeface="Courier New"/>
              </a:rPr>
              <a:t>13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47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24966"/>
            <a:ext cx="6536690" cy="41414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9271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multiset&lt;int,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Rule1</a:t>
            </a:r>
            <a:r>
              <a:rPr dirty="0" sz="1800" spc="-3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&gt;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st2;</a:t>
            </a:r>
            <a:endParaRPr sz="1800">
              <a:latin typeface="Courier New"/>
              <a:cs typeface="Courier New"/>
            </a:endParaRPr>
          </a:p>
          <a:p>
            <a:pPr marL="927100" marR="1028700">
              <a:lnSpc>
                <a:spcPts val="2130"/>
              </a:lnSpc>
              <a:spcBef>
                <a:spcPts val="130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//st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2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的元素排序规则为：个位数小的排前面  </a:t>
            </a:r>
            <a:r>
              <a:rPr dirty="0" sz="1800" spc="-10" b="1">
                <a:latin typeface="Courier New"/>
                <a:cs typeface="Courier New"/>
              </a:rPr>
              <a:t>for(int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0;i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10" b="1">
                <a:latin typeface="Courier New"/>
                <a:cs typeface="Courier New"/>
              </a:rPr>
              <a:t> 10;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++i)</a:t>
            </a:r>
            <a:endParaRPr sz="1800">
              <a:latin typeface="Courier New"/>
              <a:cs typeface="Courier New"/>
            </a:endParaRPr>
          </a:p>
          <a:p>
            <a:pPr marL="927100" marR="1232535" indent="914400">
              <a:lnSpc>
                <a:spcPts val="216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st2.insert(a[i]);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multiset&lt;int,Rule1&gt;::iterator</a:t>
            </a:r>
            <a:r>
              <a:rPr dirty="0" sz="1800" spc="-8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p;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ts val="2090"/>
              </a:lnSpc>
            </a:pPr>
            <a:r>
              <a:rPr dirty="0" sz="1800" spc="-10" b="1">
                <a:latin typeface="Courier New"/>
                <a:cs typeface="Courier New"/>
              </a:rPr>
              <a:t>for(p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st2.begin();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!=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st2.end();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++p)</a:t>
            </a:r>
            <a:endParaRPr sz="18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",";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  <a:p>
            <a:pPr marL="927100" marR="2870835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p = </a:t>
            </a:r>
            <a:r>
              <a:rPr dirty="0" sz="1800" spc="-10" b="1">
                <a:latin typeface="Courier New"/>
                <a:cs typeface="Courier New"/>
              </a:rPr>
              <a:t>st2.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find</a:t>
            </a:r>
            <a:r>
              <a:rPr dirty="0" sz="1800" spc="-10" b="1">
                <a:latin typeface="Courier New"/>
                <a:cs typeface="Courier New"/>
              </a:rPr>
              <a:t>(133);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140"/>
              </a:lnSpc>
              <a:spcBef>
                <a:spcPts val="35"/>
              </a:spcBef>
            </a:pPr>
            <a:r>
              <a:rPr dirty="0" sz="1800" b="1">
                <a:solidFill>
                  <a:srgbClr val="962203"/>
                </a:solidFill>
                <a:latin typeface="Microsoft YaHei"/>
                <a:cs typeface="Microsoft YaHei"/>
              </a:rPr>
              <a:t>输出：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ts val="2140"/>
              </a:lnSpc>
            </a:pPr>
            <a:r>
              <a:rPr dirty="0" sz="1800" spc="-10" b="1">
                <a:solidFill>
                  <a:srgbClr val="962203"/>
                </a:solidFill>
                <a:latin typeface="Courier New"/>
                <a:cs typeface="Courier New"/>
              </a:rPr>
              <a:t>1,21,12,13,13,14,7,8,8,19,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20941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自定义排序规则的</a:t>
            </a:r>
            <a:r>
              <a:rPr dirty="0">
                <a:latin typeface="Arial MT"/>
                <a:cs typeface="Arial MT"/>
              </a:rPr>
              <a:t>multiset</a:t>
            </a:r>
            <a:r>
              <a:rPr dirty="0" spc="-95">
                <a:latin typeface="Arial MT"/>
                <a:cs typeface="Arial MT"/>
              </a:rPr>
              <a:t> </a:t>
            </a:r>
            <a:r>
              <a:rPr dirty="0"/>
              <a:t>用法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58267" y="4787171"/>
            <a:ext cx="299720" cy="28448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960"/>
              </a:lnSpc>
            </a:pPr>
            <a:r>
              <a:rPr dirty="0" sz="1800" spc="-5" b="1">
                <a:solidFill>
                  <a:srgbClr val="962203"/>
                </a:solidFill>
                <a:latin typeface="Courier New"/>
                <a:cs typeface="Courier New"/>
              </a:rPr>
              <a:t>13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47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1172667" y="632840"/>
            <a:ext cx="5622290" cy="33185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multiset&lt;int,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Rule1</a:t>
            </a:r>
            <a:r>
              <a:rPr dirty="0" sz="1800" spc="-3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&gt;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st2;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145"/>
              </a:lnSpc>
              <a:spcBef>
                <a:spcPts val="35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//st2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的元素排序规则为：个位数小的排前面</a:t>
            </a:r>
            <a:endParaRPr sz="1800">
              <a:latin typeface="Microsoft YaHei"/>
              <a:cs typeface="Microsoft YaHei"/>
            </a:endParaRPr>
          </a:p>
          <a:p>
            <a:pPr marL="927100" marR="2052320" indent="-915035">
              <a:lnSpc>
                <a:spcPts val="2160"/>
              </a:lnSpc>
              <a:spcBef>
                <a:spcPts val="55"/>
              </a:spcBef>
            </a:pPr>
            <a:r>
              <a:rPr dirty="0" sz="1800" spc="-10" b="1">
                <a:latin typeface="Courier New"/>
                <a:cs typeface="Courier New"/>
              </a:rPr>
              <a:t>for(int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0;i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10;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++i)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st2.insert(a[i]);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090"/>
              </a:lnSpc>
            </a:pPr>
            <a:r>
              <a:rPr dirty="0" sz="1800" spc="-10" b="1">
                <a:latin typeface="Courier New"/>
                <a:cs typeface="Courier New"/>
              </a:rPr>
              <a:t>multiset&lt;int,Rule1&gt;::iterator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p;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for(p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st2.begin();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!=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st2.end();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++p)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",";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  <a:p>
            <a:pPr marL="12700" marR="2870835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p = </a:t>
            </a:r>
            <a:r>
              <a:rPr dirty="0" sz="1800" spc="-10" b="1">
                <a:latin typeface="Courier New"/>
                <a:cs typeface="Courier New"/>
              </a:rPr>
              <a:t>st2.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find</a:t>
            </a:r>
            <a:r>
              <a:rPr dirty="0" sz="1800" spc="-10" b="1">
                <a:latin typeface="Courier New"/>
                <a:cs typeface="Courier New"/>
              </a:rPr>
              <a:t>(133);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3925620"/>
            <a:ext cx="3575685" cy="84899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140"/>
              </a:lnSpc>
              <a:spcBef>
                <a:spcPts val="35"/>
              </a:spcBef>
            </a:pPr>
            <a:r>
              <a:rPr dirty="0" sz="1800" b="1">
                <a:solidFill>
                  <a:srgbClr val="962203"/>
                </a:solidFill>
                <a:latin typeface="Microsoft YaHei"/>
                <a:cs typeface="Microsoft YaHei"/>
              </a:rPr>
              <a:t>输出：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ts val="2140"/>
              </a:lnSpc>
            </a:pPr>
            <a:r>
              <a:rPr dirty="0" sz="1800" spc="-10" b="1">
                <a:solidFill>
                  <a:srgbClr val="962203"/>
                </a:solidFill>
                <a:latin typeface="Courier New"/>
                <a:cs typeface="Courier New"/>
              </a:rPr>
              <a:t>1,21,12,13,13,14,7,8,8,19,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463796" y="3867911"/>
            <a:ext cx="4680585" cy="923925"/>
          </a:xfrm>
          <a:prstGeom prst="rect">
            <a:avLst/>
          </a:prstGeom>
          <a:solidFill>
            <a:srgbClr val="92D050"/>
          </a:solidFill>
          <a:ln w="3175">
            <a:solidFill>
              <a:srgbClr val="000000"/>
            </a:solidFill>
          </a:ln>
        </p:spPr>
        <p:txBody>
          <a:bodyPr wrap="square" lIns="0" tIns="36830" rIns="0" bIns="0" rtlCol="0" vert="horz">
            <a:spAutoFit/>
          </a:bodyPr>
          <a:lstStyle/>
          <a:p>
            <a:pPr marL="92075" marR="153035">
              <a:lnSpc>
                <a:spcPct val="100000"/>
              </a:lnSpc>
              <a:spcBef>
                <a:spcPts val="290"/>
              </a:spcBef>
            </a:pPr>
            <a:r>
              <a:rPr dirty="0" sz="1800" spc="-5">
                <a:latin typeface="Microsoft YaHei"/>
                <a:cs typeface="Microsoft YaHei"/>
              </a:rPr>
              <a:t>find(x):</a:t>
            </a:r>
            <a:r>
              <a:rPr dirty="0" sz="1800" spc="-1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在排序容器中找一个元素</a:t>
            </a:r>
            <a:r>
              <a:rPr dirty="0" sz="1800" spc="-5">
                <a:latin typeface="Microsoft YaHei"/>
                <a:cs typeface="Microsoft YaHei"/>
              </a:rPr>
              <a:t>y，</a:t>
            </a:r>
            <a:r>
              <a:rPr dirty="0" sz="1800">
                <a:latin typeface="Microsoft YaHei"/>
                <a:cs typeface="Microsoft YaHei"/>
              </a:rPr>
              <a:t>使得 </a:t>
            </a:r>
            <a:r>
              <a:rPr dirty="0" sz="1800" spc="-5">
                <a:latin typeface="Microsoft YaHei"/>
                <a:cs typeface="Microsoft YaHei"/>
              </a:rPr>
              <a:t>“x</a:t>
            </a: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必须</a:t>
            </a:r>
            <a:r>
              <a:rPr dirty="0" sz="1800" spc="-5">
                <a:latin typeface="Microsoft YaHei"/>
                <a:cs typeface="Microsoft YaHei"/>
              </a:rPr>
              <a:t>排在</a:t>
            </a:r>
            <a:r>
              <a:rPr dirty="0" sz="1800" spc="-10">
                <a:latin typeface="Microsoft YaHei"/>
                <a:cs typeface="Microsoft YaHei"/>
              </a:rPr>
              <a:t>y</a:t>
            </a:r>
            <a:r>
              <a:rPr dirty="0" sz="1800" spc="-5">
                <a:latin typeface="Microsoft YaHei"/>
                <a:cs typeface="Microsoft YaHei"/>
              </a:rPr>
              <a:t>前面”</a:t>
            </a:r>
            <a:r>
              <a:rPr dirty="0" sz="1800">
                <a:latin typeface="Microsoft YaHei"/>
                <a:cs typeface="Microsoft YaHei"/>
              </a:rPr>
              <a:t>和</a:t>
            </a:r>
            <a:r>
              <a:rPr dirty="0" sz="1800" spc="-35">
                <a:latin typeface="Microsoft YaHei"/>
                <a:cs typeface="Microsoft YaHei"/>
              </a:rPr>
              <a:t> </a:t>
            </a:r>
            <a:r>
              <a:rPr dirty="0" sz="1800" spc="-10">
                <a:latin typeface="Microsoft YaHei"/>
                <a:cs typeface="Microsoft YaHei"/>
              </a:rPr>
              <a:t>“y</a:t>
            </a: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必须</a:t>
            </a:r>
            <a:r>
              <a:rPr dirty="0" sz="1800" spc="-5">
                <a:latin typeface="Microsoft YaHei"/>
                <a:cs typeface="Microsoft YaHei"/>
              </a:rPr>
              <a:t>排在x前面” </a:t>
            </a:r>
            <a:r>
              <a:rPr dirty="0" sz="1800" spc="-520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都不成立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20941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自定义排序规则的</a:t>
            </a:r>
            <a:r>
              <a:rPr dirty="0">
                <a:latin typeface="Arial MT"/>
                <a:cs typeface="Arial MT"/>
              </a:rPr>
              <a:t>multiset</a:t>
            </a:r>
            <a:r>
              <a:rPr dirty="0" spc="-95">
                <a:latin typeface="Arial MT"/>
                <a:cs typeface="Arial MT"/>
              </a:rPr>
              <a:t> </a:t>
            </a:r>
            <a:r>
              <a:rPr dirty="0"/>
              <a:t>用法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637159"/>
            <a:ext cx="8762365" cy="41903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7217409">
              <a:lnSpc>
                <a:spcPct val="100000"/>
              </a:lnSpc>
              <a:spcBef>
                <a:spcPts val="95"/>
              </a:spcBef>
            </a:pPr>
            <a:r>
              <a:rPr dirty="0" sz="1000" spc="-5" b="1">
                <a:latin typeface="Courier New"/>
                <a:cs typeface="Courier New"/>
              </a:rPr>
              <a:t>#include &lt;iostream&gt; </a:t>
            </a:r>
            <a:r>
              <a:rPr dirty="0" sz="1000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#include &lt;cstring&gt; </a:t>
            </a:r>
            <a:r>
              <a:rPr dirty="0" sz="1000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#include &lt;algorithm&gt; </a:t>
            </a:r>
            <a:r>
              <a:rPr dirty="0" sz="1000" spc="-595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#include</a:t>
            </a:r>
            <a:r>
              <a:rPr dirty="0" sz="1000" spc="-10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&lt;set&gt;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ts val="2070"/>
              </a:lnSpc>
            </a:pPr>
            <a:r>
              <a:rPr dirty="0" sz="1800" spc="-10" b="1">
                <a:latin typeface="Courier New"/>
                <a:cs typeface="Courier New"/>
              </a:rPr>
              <a:t>using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namespace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std;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struct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Student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 marR="5915025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char</a:t>
            </a:r>
            <a:r>
              <a:rPr dirty="0" sz="1800" spc="-8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name[20];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id;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6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score;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};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Student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students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[]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{"Jack",112,78},{"Mary",102,85},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{"Ala",333,92},{"Zero",101,70},{"Cindy",102,78}};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struct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Rule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 marR="5080" indent="-777240">
              <a:lnSpc>
                <a:spcPct val="100000"/>
              </a:lnSpc>
              <a:tabLst>
                <a:tab pos="1841500" algn="l"/>
                <a:tab pos="4610735" algn="l"/>
              </a:tabLst>
            </a:pPr>
            <a:r>
              <a:rPr dirty="0" sz="1800" spc="-10" b="1">
                <a:latin typeface="Courier New"/>
                <a:cs typeface="Courier New"/>
              </a:rPr>
              <a:t>bool operator() (const Student </a:t>
            </a:r>
            <a:r>
              <a:rPr dirty="0" sz="1800" b="1">
                <a:latin typeface="Courier New"/>
                <a:cs typeface="Courier New"/>
              </a:rPr>
              <a:t>&amp; </a:t>
            </a:r>
            <a:r>
              <a:rPr dirty="0" sz="1800" spc="-10" b="1">
                <a:latin typeface="Courier New"/>
                <a:cs typeface="Courier New"/>
              </a:rPr>
              <a:t>s1,const Student </a:t>
            </a:r>
            <a:r>
              <a:rPr dirty="0" sz="1800" b="1">
                <a:latin typeface="Courier New"/>
                <a:cs typeface="Courier New"/>
              </a:rPr>
              <a:t>&amp; </a:t>
            </a:r>
            <a:r>
              <a:rPr dirty="0" sz="1800" spc="-10" b="1">
                <a:latin typeface="Courier New"/>
                <a:cs typeface="Courier New"/>
              </a:rPr>
              <a:t>s2) const </a:t>
            </a:r>
            <a:r>
              <a:rPr dirty="0" sz="1800" b="1">
                <a:latin typeface="Courier New"/>
                <a:cs typeface="Courier New"/>
              </a:rPr>
              <a:t>{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if(</a:t>
            </a:r>
            <a:r>
              <a:rPr dirty="0" sz="1800" spc="-10" b="1">
                <a:latin typeface="Courier New"/>
                <a:cs typeface="Courier New"/>
              </a:rPr>
              <a:t> s1.score</a:t>
            </a:r>
            <a:r>
              <a:rPr dirty="0" sz="1800" spc="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!=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s2.score)	return s1.score </a:t>
            </a:r>
            <a:r>
              <a:rPr dirty="0" sz="1800" b="1">
                <a:latin typeface="Courier New"/>
                <a:cs typeface="Courier New"/>
              </a:rPr>
              <a:t>&gt; </a:t>
            </a:r>
            <a:r>
              <a:rPr dirty="0" sz="1800" spc="-10" b="1">
                <a:latin typeface="Courier New"/>
                <a:cs typeface="Courier New"/>
              </a:rPr>
              <a:t>s2.score;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else	return (strcmp(s1.name,s2.name)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0);</a:t>
            </a:r>
            <a:endParaRPr sz="1800">
              <a:latin typeface="Courier New"/>
              <a:cs typeface="Courier New"/>
            </a:endParaRPr>
          </a:p>
          <a:p>
            <a:pPr marL="559435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4801920"/>
            <a:ext cx="29972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};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30259" y="4796739"/>
            <a:ext cx="177800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48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20941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自定义排序规则的</a:t>
            </a:r>
            <a:r>
              <a:rPr dirty="0">
                <a:latin typeface="Arial MT"/>
                <a:cs typeface="Arial MT"/>
              </a:rPr>
              <a:t>multiset</a:t>
            </a:r>
            <a:r>
              <a:rPr dirty="0" spc="-95">
                <a:latin typeface="Arial MT"/>
                <a:cs typeface="Arial MT"/>
              </a:rPr>
              <a:t> </a:t>
            </a:r>
            <a:r>
              <a:rPr dirty="0"/>
              <a:t>用法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624966"/>
            <a:ext cx="8338820" cy="22205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 marR="3853815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multiset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&lt;Student,Rule&gt; </a:t>
            </a:r>
            <a:r>
              <a:rPr dirty="0" sz="1800" spc="-10" b="1">
                <a:latin typeface="Courier New"/>
                <a:cs typeface="Courier New"/>
              </a:rPr>
              <a:t>st;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for(int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0;i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5;++i)</a:t>
            </a:r>
            <a:endParaRPr sz="18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st.insert(students[i]);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插入的是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students[i]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的复制品</a:t>
            </a:r>
            <a:endParaRPr sz="16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multiset&lt;Student,Rule&gt;::iterator</a:t>
            </a:r>
            <a:r>
              <a:rPr dirty="0" sz="1800" spc="-7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5" b="1">
                <a:solidFill>
                  <a:srgbClr val="FF0000"/>
                </a:solidFill>
                <a:latin typeface="Courier New"/>
                <a:cs typeface="Courier New"/>
              </a:rPr>
              <a:t>p</a:t>
            </a:r>
            <a:r>
              <a:rPr dirty="0" sz="1800" spc="5" b="1">
                <a:latin typeface="Courier New"/>
                <a:cs typeface="Courier New"/>
              </a:rPr>
              <a:t>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for(p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st.begin();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!=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st.end();</a:t>
            </a:r>
            <a:r>
              <a:rPr dirty="0" sz="180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++p)</a:t>
            </a:r>
            <a:endParaRPr sz="1800">
              <a:latin typeface="Courier New"/>
              <a:cs typeface="Courier New"/>
            </a:endParaRPr>
          </a:p>
          <a:p>
            <a:pPr marL="1336675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p-&gt;score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&lt;&lt;" "&lt;&lt;p-&gt;name&lt;&lt;"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"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72667" y="2820161"/>
            <a:ext cx="5349240" cy="19462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231265" indent="118872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&lt;&lt; </a:t>
            </a:r>
            <a:r>
              <a:rPr dirty="0" sz="1800" spc="-5" b="1">
                <a:latin typeface="Courier New"/>
                <a:cs typeface="Courier New"/>
              </a:rPr>
              <a:t>p-&gt;id </a:t>
            </a:r>
            <a:r>
              <a:rPr dirty="0" sz="1800" spc="-10" b="1">
                <a:latin typeface="Courier New"/>
                <a:cs typeface="Courier New"/>
              </a:rPr>
              <a:t>&lt;&lt;endl;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Student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s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"Mary",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1000</a:t>
            </a:r>
            <a:r>
              <a:rPr dirty="0" sz="1800" spc="-10" b="1">
                <a:latin typeface="Courier New"/>
                <a:cs typeface="Courier New"/>
              </a:rPr>
              <a:t>,85};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p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st.find(s);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if(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p!=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st.end())</a:t>
            </a:r>
            <a:endParaRPr sz="1800">
              <a:latin typeface="Courier New"/>
              <a:cs typeface="Courier New"/>
            </a:endParaRPr>
          </a:p>
          <a:p>
            <a:pPr marL="28702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 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p-&gt;score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&lt;&lt;"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"&lt;&lt;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p-&gt;name&lt;&lt;"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"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p-&gt;id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&lt;&lt;endl;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8267" y="4740960"/>
            <a:ext cx="16319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430259" y="4796739"/>
            <a:ext cx="177800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49</a:t>
            </a:r>
            <a:endParaRPr sz="1200">
              <a:latin typeface="Times New Roman"/>
              <a:cs typeface="Times New Roman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19543" y="3003804"/>
            <a:ext cx="1656588" cy="175412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7019543" y="3003804"/>
            <a:ext cx="1656714" cy="1754505"/>
          </a:xfrm>
          <a:prstGeom prst="rect">
            <a:avLst/>
          </a:prstGeom>
          <a:ln w="6096">
            <a:solidFill>
              <a:srgbClr val="000000"/>
            </a:solidFill>
          </a:ln>
        </p:spPr>
        <p:txBody>
          <a:bodyPr wrap="square" lIns="0" tIns="40005" rIns="0" bIns="0" rtlCol="0" vert="horz">
            <a:spAutoFit/>
          </a:bodyPr>
          <a:lstStyle/>
          <a:p>
            <a:pPr marL="92710">
              <a:lnSpc>
                <a:spcPct val="100000"/>
              </a:lnSpc>
              <a:spcBef>
                <a:spcPts val="315"/>
              </a:spcBef>
            </a:pPr>
            <a:r>
              <a:rPr dirty="0" sz="1800" spc="-5">
                <a:latin typeface="Arial MT"/>
                <a:cs typeface="Arial MT"/>
              </a:rPr>
              <a:t>92</a:t>
            </a:r>
            <a:r>
              <a:rPr dirty="0" sz="1800" spc="-10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Ala</a:t>
            </a:r>
            <a:r>
              <a:rPr dirty="0" sz="1800" spc="-1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3</a:t>
            </a:r>
            <a:r>
              <a:rPr dirty="0" sz="1800" spc="-15">
                <a:latin typeface="Arial MT"/>
                <a:cs typeface="Arial MT"/>
              </a:rPr>
              <a:t>3</a:t>
            </a:r>
            <a:r>
              <a:rPr dirty="0" sz="1800" spc="-5">
                <a:latin typeface="Arial MT"/>
                <a:cs typeface="Arial MT"/>
              </a:rPr>
              <a:t>3</a:t>
            </a:r>
            <a:endParaRPr sz="1800">
              <a:latin typeface="Arial MT"/>
              <a:cs typeface="Arial MT"/>
            </a:endParaRPr>
          </a:p>
          <a:p>
            <a:pPr marL="92710">
              <a:lnSpc>
                <a:spcPct val="100000"/>
              </a:lnSpc>
            </a:pPr>
            <a:r>
              <a:rPr dirty="0" sz="1800" spc="-5">
                <a:latin typeface="Arial MT"/>
                <a:cs typeface="Arial MT"/>
              </a:rPr>
              <a:t>85</a:t>
            </a:r>
            <a:r>
              <a:rPr dirty="0" sz="1800" spc="-40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Mary</a:t>
            </a:r>
            <a:r>
              <a:rPr dirty="0" sz="1800" spc="-2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102</a:t>
            </a:r>
            <a:endParaRPr sz="1800">
              <a:latin typeface="Arial MT"/>
              <a:cs typeface="Arial MT"/>
            </a:endParaRPr>
          </a:p>
          <a:p>
            <a:pPr marL="92710">
              <a:lnSpc>
                <a:spcPct val="100000"/>
              </a:lnSpc>
            </a:pPr>
            <a:r>
              <a:rPr dirty="0" sz="1800" spc="-5">
                <a:latin typeface="Arial MT"/>
                <a:cs typeface="Arial MT"/>
              </a:rPr>
              <a:t>78</a:t>
            </a:r>
            <a:r>
              <a:rPr dirty="0" sz="1800" spc="-3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Cindy</a:t>
            </a:r>
            <a:r>
              <a:rPr dirty="0" sz="1800" spc="-15">
                <a:latin typeface="Arial MT"/>
                <a:cs typeface="Arial MT"/>
              </a:rPr>
              <a:t> </a:t>
            </a:r>
            <a:r>
              <a:rPr dirty="0" sz="1800" spc="-10">
                <a:latin typeface="Arial MT"/>
                <a:cs typeface="Arial MT"/>
              </a:rPr>
              <a:t>102</a:t>
            </a:r>
            <a:endParaRPr sz="1800">
              <a:latin typeface="Arial MT"/>
              <a:cs typeface="Arial MT"/>
            </a:endParaRPr>
          </a:p>
          <a:p>
            <a:pPr marL="92710">
              <a:lnSpc>
                <a:spcPct val="100000"/>
              </a:lnSpc>
              <a:spcBef>
                <a:spcPts val="5"/>
              </a:spcBef>
            </a:pPr>
            <a:r>
              <a:rPr dirty="0" sz="1800" spc="-5">
                <a:latin typeface="Arial MT"/>
                <a:cs typeface="Arial MT"/>
              </a:rPr>
              <a:t>78</a:t>
            </a:r>
            <a:r>
              <a:rPr dirty="0" sz="1800" spc="-50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Jack</a:t>
            </a:r>
            <a:r>
              <a:rPr dirty="0" sz="1800" spc="-40">
                <a:latin typeface="Arial MT"/>
                <a:cs typeface="Arial MT"/>
              </a:rPr>
              <a:t> </a:t>
            </a:r>
            <a:r>
              <a:rPr dirty="0" sz="1800" spc="-50">
                <a:latin typeface="Arial MT"/>
                <a:cs typeface="Arial MT"/>
              </a:rPr>
              <a:t>112</a:t>
            </a:r>
            <a:endParaRPr sz="1800">
              <a:latin typeface="Arial MT"/>
              <a:cs typeface="Arial MT"/>
            </a:endParaRPr>
          </a:p>
          <a:p>
            <a:pPr marL="92710">
              <a:lnSpc>
                <a:spcPct val="100000"/>
              </a:lnSpc>
            </a:pPr>
            <a:r>
              <a:rPr dirty="0" sz="1800" spc="-5">
                <a:latin typeface="Arial MT"/>
                <a:cs typeface="Arial MT"/>
              </a:rPr>
              <a:t>70</a:t>
            </a:r>
            <a:r>
              <a:rPr dirty="0" sz="1800" spc="-55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Zero</a:t>
            </a:r>
            <a:r>
              <a:rPr dirty="0" sz="1800" spc="-5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101</a:t>
            </a:r>
            <a:endParaRPr sz="1800">
              <a:latin typeface="Arial MT"/>
              <a:cs typeface="Arial MT"/>
            </a:endParaRPr>
          </a:p>
          <a:p>
            <a:pPr marL="92710">
              <a:lnSpc>
                <a:spcPct val="100000"/>
              </a:lnSpc>
            </a:pPr>
            <a:r>
              <a:rPr dirty="0" sz="1800" spc="-5">
                <a:latin typeface="Arial MT"/>
                <a:cs typeface="Arial MT"/>
              </a:rPr>
              <a:t>85</a:t>
            </a:r>
            <a:r>
              <a:rPr dirty="0" sz="1800" spc="-35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Mary</a:t>
            </a:r>
            <a:r>
              <a:rPr dirty="0" sz="1800" spc="-20">
                <a:latin typeface="Arial MT"/>
                <a:cs typeface="Arial MT"/>
              </a:rPr>
              <a:t> </a:t>
            </a:r>
            <a:r>
              <a:rPr dirty="0" sz="1800" spc="-10">
                <a:solidFill>
                  <a:srgbClr val="070CEB"/>
                </a:solidFill>
                <a:latin typeface="Arial MT"/>
                <a:cs typeface="Arial MT"/>
              </a:rPr>
              <a:t>102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290" y="2490977"/>
            <a:ext cx="1686560" cy="3606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solidFill>
                  <a:srgbClr val="1F487C"/>
                </a:solidFill>
                <a:latin typeface="Microsoft YaHei"/>
                <a:cs typeface="Microsoft YaHei"/>
              </a:rPr>
              <a:t>排序算法</a:t>
            </a:r>
            <a:r>
              <a:rPr dirty="0" sz="2200" spc="-110">
                <a:solidFill>
                  <a:srgbClr val="1F487C"/>
                </a:solidFill>
                <a:latin typeface="Microsoft YaHei"/>
                <a:cs typeface="Microsoft YaHei"/>
              </a:rPr>
              <a:t> </a:t>
            </a:r>
            <a:r>
              <a:rPr dirty="0" sz="2200" spc="-5">
                <a:solidFill>
                  <a:srgbClr val="1F487C"/>
                </a:solidFill>
                <a:latin typeface="Arial MT"/>
                <a:cs typeface="Arial MT"/>
              </a:rPr>
              <a:t>sort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82181" y="4682744"/>
            <a:ext cx="225552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Microsoft YaHei"/>
                <a:cs typeface="Microsoft YaHei"/>
              </a:rPr>
              <a:t>美国拱门国家公园平衡石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16935" y="428116"/>
            <a:ext cx="6228715" cy="4172838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40942" y="2492501"/>
            <a:ext cx="398780" cy="3606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solidFill>
                  <a:srgbClr val="1F487C"/>
                </a:solidFill>
                <a:latin typeface="Arial MT"/>
                <a:cs typeface="Arial MT"/>
              </a:rPr>
              <a:t>s</a:t>
            </a:r>
            <a:r>
              <a:rPr dirty="0" sz="2200">
                <a:solidFill>
                  <a:srgbClr val="1F487C"/>
                </a:solidFill>
                <a:latin typeface="Arial MT"/>
                <a:cs typeface="Arial MT"/>
              </a:rPr>
              <a:t>e</a:t>
            </a:r>
            <a:r>
              <a:rPr dirty="0" sz="2200" spc="-5">
                <a:solidFill>
                  <a:srgbClr val="1F487C"/>
                </a:solidFill>
                <a:latin typeface="Arial MT"/>
                <a:cs typeface="Arial MT"/>
              </a:rPr>
              <a:t>t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9001" y="428116"/>
            <a:ext cx="6216650" cy="4159122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7315961" y="4676038"/>
            <a:ext cx="1647189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Microsoft YaHei"/>
                <a:cs typeface="Microsoft YaHei"/>
              </a:rPr>
              <a:t>美国拱门国家公园</a:t>
            </a:r>
            <a:endParaRPr sz="16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34747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MT"/>
                <a:cs typeface="Arial MT"/>
              </a:rPr>
              <a:t>set</a:t>
            </a:r>
            <a:r>
              <a:rPr dirty="0"/>
              <a:t>的用法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51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946226"/>
            <a:ext cx="7750175" cy="185610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15265" indent="-203200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"/>
              <a:tabLst>
                <a:tab pos="215900" algn="l"/>
              </a:tabLst>
            </a:pPr>
            <a:r>
              <a:rPr dirty="0" sz="2000" spc="-5">
                <a:latin typeface="Microsoft YaHei"/>
                <a:cs typeface="Microsoft YaHei"/>
              </a:rPr>
              <a:t>set</a:t>
            </a:r>
            <a:r>
              <a:rPr dirty="0" sz="2000">
                <a:latin typeface="Microsoft YaHei"/>
                <a:cs typeface="Microsoft YaHei"/>
              </a:rPr>
              <a:t>和</a:t>
            </a:r>
            <a:r>
              <a:rPr dirty="0" sz="2000" spc="-5">
                <a:latin typeface="Microsoft YaHei"/>
                <a:cs typeface="Microsoft YaHei"/>
              </a:rPr>
              <a:t>multiset</a:t>
            </a:r>
            <a:r>
              <a:rPr dirty="0" sz="2000">
                <a:latin typeface="Microsoft YaHei"/>
                <a:cs typeface="Microsoft YaHei"/>
              </a:rPr>
              <a:t>的区别在于容器里不能有重复元素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Wingdings"/>
              <a:buChar char=""/>
            </a:pPr>
            <a:endParaRPr sz="1300">
              <a:latin typeface="Microsoft YaHei"/>
              <a:cs typeface="Microsoft YaHei"/>
            </a:endParaRPr>
          </a:p>
          <a:p>
            <a:pPr marL="236220">
              <a:lnSpc>
                <a:spcPct val="100000"/>
              </a:lnSpc>
              <a:spcBef>
                <a:spcPts val="5"/>
              </a:spcBef>
            </a:pPr>
            <a:r>
              <a:rPr dirty="0" sz="2000" spc="-5">
                <a:latin typeface="Microsoft YaHei"/>
                <a:cs typeface="Microsoft YaHei"/>
              </a:rPr>
              <a:t>a</a:t>
            </a:r>
            <a:r>
              <a:rPr dirty="0" sz="2000">
                <a:latin typeface="Microsoft YaHei"/>
                <a:cs typeface="Microsoft YaHei"/>
              </a:rPr>
              <a:t>和b重复</a:t>
            </a:r>
            <a:r>
              <a:rPr dirty="0" sz="2000" spc="-30">
                <a:latin typeface="Microsoft YaHei"/>
                <a:cs typeface="Microsoft YaHei"/>
              </a:rPr>
              <a:t> </a:t>
            </a:r>
            <a:r>
              <a:rPr dirty="0" sz="2000">
                <a:latin typeface="Wingdings"/>
                <a:cs typeface="Wingdings"/>
              </a:rPr>
              <a:t></a:t>
            </a:r>
            <a:r>
              <a:rPr dirty="0" sz="2000" spc="90">
                <a:latin typeface="Times New Roman"/>
                <a:cs typeface="Times New Roman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“a必须排在b前</a:t>
            </a:r>
            <a:r>
              <a:rPr dirty="0" sz="2000" spc="-10">
                <a:latin typeface="Microsoft YaHei"/>
                <a:cs typeface="Microsoft YaHei"/>
              </a:rPr>
              <a:t>面</a:t>
            </a:r>
            <a:r>
              <a:rPr dirty="0" sz="2000">
                <a:latin typeface="Microsoft YaHei"/>
                <a:cs typeface="Microsoft YaHei"/>
              </a:rPr>
              <a:t>”</a:t>
            </a:r>
            <a:r>
              <a:rPr dirty="0" sz="2000" spc="-4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和“b必须排在</a:t>
            </a:r>
            <a:r>
              <a:rPr dirty="0" sz="2000" spc="-5">
                <a:latin typeface="Microsoft YaHei"/>
                <a:cs typeface="Microsoft YaHei"/>
              </a:rPr>
              <a:t>a</a:t>
            </a:r>
            <a:r>
              <a:rPr dirty="0" sz="2000">
                <a:latin typeface="Microsoft YaHei"/>
                <a:cs typeface="Microsoft YaHei"/>
              </a:rPr>
              <a:t>前</a:t>
            </a:r>
            <a:r>
              <a:rPr dirty="0" sz="2000" spc="-15">
                <a:latin typeface="Microsoft YaHei"/>
                <a:cs typeface="Microsoft YaHei"/>
              </a:rPr>
              <a:t>面</a:t>
            </a:r>
            <a:r>
              <a:rPr dirty="0" sz="2000">
                <a:latin typeface="Microsoft YaHei"/>
                <a:cs typeface="Microsoft YaHei"/>
              </a:rPr>
              <a:t>”都</a:t>
            </a:r>
            <a:r>
              <a:rPr dirty="0" sz="2000" spc="-15">
                <a:latin typeface="Microsoft YaHei"/>
                <a:cs typeface="Microsoft YaHei"/>
              </a:rPr>
              <a:t>不</a:t>
            </a:r>
            <a:r>
              <a:rPr dirty="0" sz="2000">
                <a:latin typeface="Microsoft YaHei"/>
                <a:cs typeface="Microsoft YaHei"/>
              </a:rPr>
              <a:t>成立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2550">
              <a:latin typeface="Microsoft YaHei"/>
              <a:cs typeface="Microsoft YaHei"/>
            </a:endParaRPr>
          </a:p>
          <a:p>
            <a:pPr marL="215265" indent="-203200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"/>
              <a:tabLst>
                <a:tab pos="215900" algn="l"/>
              </a:tabLst>
            </a:pPr>
            <a:r>
              <a:rPr dirty="0" sz="2000">
                <a:latin typeface="Microsoft YaHei"/>
                <a:cs typeface="Microsoft YaHei"/>
              </a:rPr>
              <a:t>set插入元素可能不成功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34747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MT"/>
                <a:cs typeface="Arial MT"/>
              </a:rPr>
              <a:t>set</a:t>
            </a:r>
            <a:r>
              <a:rPr dirty="0"/>
              <a:t>的用法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51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37159"/>
            <a:ext cx="7870190" cy="38855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6401435">
              <a:lnSpc>
                <a:spcPct val="100000"/>
              </a:lnSpc>
              <a:spcBef>
                <a:spcPts val="95"/>
              </a:spcBef>
            </a:pPr>
            <a:r>
              <a:rPr dirty="0" sz="1000" spc="-5" b="1">
                <a:latin typeface="Courier New"/>
                <a:cs typeface="Courier New"/>
              </a:rPr>
              <a:t>#include</a:t>
            </a:r>
            <a:r>
              <a:rPr dirty="0" sz="1000" spc="-50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&lt;iostream&gt; </a:t>
            </a:r>
            <a:r>
              <a:rPr dirty="0" sz="1000" spc="-585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#include</a:t>
            </a:r>
            <a:r>
              <a:rPr dirty="0" sz="1000" spc="-30" b="1">
                <a:latin typeface="Courier New"/>
                <a:cs typeface="Courier New"/>
              </a:rPr>
              <a:t> </a:t>
            </a:r>
            <a:r>
              <a:rPr dirty="0" sz="1000" spc="-5" b="1">
                <a:latin typeface="Courier New"/>
                <a:cs typeface="Courier New"/>
              </a:rPr>
              <a:t>&lt;cstring&gt;</a:t>
            </a:r>
            <a:endParaRPr sz="1000">
              <a:latin typeface="Courier New"/>
              <a:cs typeface="Courier New"/>
            </a:endParaRPr>
          </a:p>
          <a:p>
            <a:pPr marL="12700">
              <a:lnSpc>
                <a:spcPts val="2070"/>
              </a:lnSpc>
            </a:pP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#include</a:t>
            </a:r>
            <a:r>
              <a:rPr dirty="0" sz="1800" spc="-6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&lt;set&gt;</a:t>
            </a:r>
            <a:endParaRPr sz="1800">
              <a:latin typeface="Courier New"/>
              <a:cs typeface="Courier New"/>
            </a:endParaRPr>
          </a:p>
          <a:p>
            <a:pPr marL="12700" marR="5118735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using namespace std; </a:t>
            </a:r>
            <a:r>
              <a:rPr dirty="0" sz="1800" spc="-107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set&lt;int&gt;</a:t>
            </a:r>
            <a:r>
              <a:rPr dirty="0" sz="1800" spc="-6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a[10]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={ 1,2,3,8,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7,7</a:t>
            </a:r>
            <a:r>
              <a:rPr dirty="0" sz="1800" spc="-10" b="1">
                <a:latin typeface="Courier New"/>
                <a:cs typeface="Courier New"/>
              </a:rPr>
              <a:t>,5,6,8,12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};</a:t>
            </a:r>
            <a:endParaRPr sz="1800">
              <a:latin typeface="Courier New"/>
              <a:cs typeface="Courier New"/>
            </a:endParaRPr>
          </a:p>
          <a:p>
            <a:pPr marL="1841500" marR="3386454" indent="-915035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for(int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0;i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10;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++i)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st.insert(a[i]);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ts val="2140"/>
              </a:lnSpc>
              <a:spcBef>
                <a:spcPts val="35"/>
              </a:spcBef>
              <a:tabLst>
                <a:tab pos="4751070" algn="l"/>
              </a:tabLst>
            </a:pPr>
            <a:r>
              <a:rPr dirty="0" sz="1800" spc="-5" b="1">
                <a:latin typeface="Courier New"/>
                <a:cs typeface="Courier New"/>
              </a:rPr>
              <a:t>cout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 </a:t>
            </a:r>
            <a:r>
              <a:rPr dirty="0" sz="1800" spc="-10" b="1">
                <a:latin typeface="Courier New"/>
                <a:cs typeface="Courier New"/>
              </a:rPr>
              <a:t>st.size()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endl;	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输出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：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8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ts val="2140"/>
              </a:lnSpc>
            </a:pPr>
            <a:r>
              <a:rPr dirty="0" sz="1800" spc="-10" b="1">
                <a:latin typeface="Courier New"/>
                <a:cs typeface="Courier New"/>
              </a:rPr>
              <a:t>set&lt;int&gt;::iterator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for(i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st.begin();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!=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st.end(); ++i)</a:t>
            </a:r>
            <a:endParaRPr sz="1800">
              <a:latin typeface="Courier New"/>
              <a:cs typeface="Courier New"/>
            </a:endParaRPr>
          </a:p>
          <a:p>
            <a:pPr marL="927100" marR="5080" indent="914400">
              <a:lnSpc>
                <a:spcPts val="2120"/>
              </a:lnSpc>
              <a:spcBef>
                <a:spcPts val="140"/>
              </a:spcBef>
            </a:pPr>
            <a:r>
              <a:rPr dirty="0" sz="1800" spc="-5" b="1">
                <a:latin typeface="Courier New"/>
                <a:cs typeface="Courier New"/>
              </a:rPr>
              <a:t>cout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",";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输出</a:t>
            </a:r>
            <a:r>
              <a:rPr dirty="0" sz="1800" spc="-10" b="1">
                <a:solidFill>
                  <a:srgbClr val="00AF50"/>
                </a:solidFill>
                <a:latin typeface="Microsoft YaHei"/>
                <a:cs typeface="Microsoft YaHei"/>
              </a:rPr>
              <a:t>：</a:t>
            </a:r>
            <a:r>
              <a:rPr dirty="0" sz="1800" spc="-10" b="1">
                <a:solidFill>
                  <a:srgbClr val="00AF50"/>
                </a:solidFill>
                <a:latin typeface="Courier New"/>
                <a:cs typeface="Courier New"/>
              </a:rPr>
              <a:t>1,2,3,5,6,7,8,12, </a:t>
            </a:r>
            <a:r>
              <a:rPr dirty="0" sz="1800" spc="-106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34747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Arial MT"/>
                <a:cs typeface="Arial MT"/>
              </a:rPr>
              <a:t>set</a:t>
            </a:r>
            <a:r>
              <a:rPr dirty="0"/>
              <a:t>的用法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72667" y="624966"/>
            <a:ext cx="7404734" cy="1946275"/>
          </a:xfrm>
          <a:prstGeom prst="rect">
            <a:avLst/>
          </a:prstGeom>
        </p:spPr>
        <p:txBody>
          <a:bodyPr wrap="square" lIns="0" tIns="7620" rIns="0" bIns="0" rtlCol="0" vert="horz">
            <a:spAutoFit/>
          </a:bodyPr>
          <a:lstStyle/>
          <a:p>
            <a:pPr marL="12700" marR="5080">
              <a:lnSpc>
                <a:spcPct val="101699"/>
              </a:lnSpc>
              <a:spcBef>
                <a:spcPts val="60"/>
              </a:spcBef>
              <a:tabLst>
                <a:tab pos="5612765" algn="l"/>
              </a:tabLst>
            </a:pP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pa</a:t>
            </a:r>
            <a:r>
              <a:rPr dirty="0" sz="1800" spc="-15" b="1">
                <a:solidFill>
                  <a:srgbClr val="FF0000"/>
                </a:solidFill>
                <a:latin typeface="Courier New"/>
                <a:cs typeface="Courier New"/>
              </a:rPr>
              <a:t>i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r</a:t>
            </a:r>
            <a:r>
              <a:rPr dirty="0" sz="1800" spc="-15" b="1">
                <a:solidFill>
                  <a:srgbClr val="FF0000"/>
                </a:solidFill>
                <a:latin typeface="Courier New"/>
                <a:cs typeface="Courier New"/>
              </a:rPr>
              <a:t>&lt;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se</a:t>
            </a:r>
            <a:r>
              <a:rPr dirty="0" sz="1800" spc="-15" b="1">
                <a:solidFill>
                  <a:srgbClr val="FF0000"/>
                </a:solidFill>
                <a:latin typeface="Courier New"/>
                <a:cs typeface="Courier New"/>
              </a:rPr>
              <a:t>t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&lt;</a:t>
            </a:r>
            <a:r>
              <a:rPr dirty="0" sz="1800" spc="-15" b="1">
                <a:solidFill>
                  <a:srgbClr val="FF0000"/>
                </a:solidFill>
                <a:latin typeface="Courier New"/>
                <a:cs typeface="Courier New"/>
              </a:rPr>
              <a:t>in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t&gt;</a:t>
            </a:r>
            <a:r>
              <a:rPr dirty="0" sz="1800" spc="-15" b="1">
                <a:solidFill>
                  <a:srgbClr val="FF0000"/>
                </a:solidFill>
                <a:latin typeface="Courier New"/>
                <a:cs typeface="Courier New"/>
              </a:rPr>
              <a:t>: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:</a:t>
            </a:r>
            <a:r>
              <a:rPr dirty="0" sz="1800" spc="-15" b="1">
                <a:solidFill>
                  <a:srgbClr val="FF0000"/>
                </a:solidFill>
                <a:latin typeface="Courier New"/>
                <a:cs typeface="Courier New"/>
              </a:rPr>
              <a:t>i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te</a:t>
            </a:r>
            <a:r>
              <a:rPr dirty="0" sz="1800" spc="-15" b="1">
                <a:solidFill>
                  <a:srgbClr val="FF0000"/>
                </a:solidFill>
                <a:latin typeface="Courier New"/>
                <a:cs typeface="Courier New"/>
              </a:rPr>
              <a:t>r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a</a:t>
            </a:r>
            <a:r>
              <a:rPr dirty="0" sz="1800" spc="-15" b="1">
                <a:solidFill>
                  <a:srgbClr val="FF0000"/>
                </a:solidFill>
                <a:latin typeface="Courier New"/>
                <a:cs typeface="Courier New"/>
              </a:rPr>
              <a:t>to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r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,</a:t>
            </a:r>
            <a:r>
              <a:rPr dirty="0" sz="1800" spc="-1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b</a:t>
            </a:r>
            <a:r>
              <a:rPr dirty="0" sz="1800" spc="-15" b="1">
                <a:solidFill>
                  <a:srgbClr val="FF0000"/>
                </a:solidFill>
                <a:latin typeface="Courier New"/>
                <a:cs typeface="Courier New"/>
              </a:rPr>
              <a:t>o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ol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&gt;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re</a:t>
            </a:r>
            <a:r>
              <a:rPr dirty="0" sz="1800" spc="-5" b="1">
                <a:latin typeface="Courier New"/>
                <a:cs typeface="Courier New"/>
              </a:rPr>
              <a:t>sul</a:t>
            </a:r>
            <a:r>
              <a:rPr dirty="0" sz="1800" b="1">
                <a:latin typeface="Courier New"/>
                <a:cs typeface="Courier New"/>
              </a:rPr>
              <a:t>t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	</a:t>
            </a:r>
            <a:r>
              <a:rPr dirty="0" sz="1800" spc="-5" b="1">
                <a:latin typeface="Courier New"/>
                <a:cs typeface="Courier New"/>
              </a:rPr>
              <a:t>s</a:t>
            </a:r>
            <a:r>
              <a:rPr dirty="0" sz="1800" spc="-15" b="1">
                <a:latin typeface="Courier New"/>
                <a:cs typeface="Courier New"/>
              </a:rPr>
              <a:t>t</a:t>
            </a:r>
            <a:r>
              <a:rPr dirty="0" sz="1800" spc="-10" b="1">
                <a:latin typeface="Courier New"/>
                <a:cs typeface="Courier New"/>
              </a:rPr>
              <a:t>.</a:t>
            </a:r>
            <a:r>
              <a:rPr dirty="0" sz="1800" spc="-5" b="1">
                <a:latin typeface="Courier New"/>
                <a:cs typeface="Courier New"/>
              </a:rPr>
              <a:t>inse</a:t>
            </a:r>
            <a:r>
              <a:rPr dirty="0" sz="1800" spc="-15" b="1">
                <a:latin typeface="Courier New"/>
                <a:cs typeface="Courier New"/>
              </a:rPr>
              <a:t>r</a:t>
            </a:r>
            <a:r>
              <a:rPr dirty="0" sz="1800" spc="-5" b="1">
                <a:latin typeface="Courier New"/>
                <a:cs typeface="Courier New"/>
              </a:rPr>
              <a:t>t(2);  </a:t>
            </a:r>
            <a:r>
              <a:rPr dirty="0" sz="1800" spc="-5" b="1">
                <a:latin typeface="Courier New"/>
                <a:cs typeface="Courier New"/>
              </a:rPr>
              <a:t>if(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!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result.second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)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条件成立说明插入不成功</a:t>
            </a:r>
            <a:endParaRPr sz="1800">
              <a:latin typeface="Microsoft YaHei"/>
              <a:cs typeface="Microsoft YaHei"/>
            </a:endParaRPr>
          </a:p>
          <a:p>
            <a:pPr marL="927100">
              <a:lnSpc>
                <a:spcPts val="2125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result.first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&lt;&lt;"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already exists."</a:t>
            </a:r>
            <a:endParaRPr sz="1800">
              <a:latin typeface="Courier New"/>
              <a:cs typeface="Courier New"/>
            </a:endParaRPr>
          </a:p>
          <a:p>
            <a:pPr marL="1609725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7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else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result.first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"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inserted."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2545842"/>
            <a:ext cx="16319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8267" y="2824733"/>
            <a:ext cx="2346325" cy="5695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2140"/>
              </a:lnSpc>
              <a:spcBef>
                <a:spcPts val="100"/>
              </a:spcBef>
            </a:pPr>
            <a:r>
              <a:rPr dirty="0" sz="1800" b="1">
                <a:solidFill>
                  <a:srgbClr val="940408"/>
                </a:solidFill>
                <a:latin typeface="Microsoft YaHei"/>
                <a:cs typeface="Microsoft YaHei"/>
              </a:rPr>
              <a:t>输出：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ts val="2140"/>
              </a:lnSpc>
            </a:pPr>
            <a:r>
              <a:rPr dirty="0" sz="1800" b="1">
                <a:solidFill>
                  <a:srgbClr val="940408"/>
                </a:solidFill>
                <a:latin typeface="Courier New"/>
                <a:cs typeface="Courier New"/>
              </a:rPr>
              <a:t>2</a:t>
            </a:r>
            <a:r>
              <a:rPr dirty="0" sz="1800" spc="-45" b="1">
                <a:solidFill>
                  <a:srgbClr val="940408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40408"/>
                </a:solidFill>
                <a:latin typeface="Courier New"/>
                <a:cs typeface="Courier New"/>
              </a:rPr>
              <a:t>already</a:t>
            </a:r>
            <a:r>
              <a:rPr dirty="0" sz="1800" spc="-50" b="1">
                <a:solidFill>
                  <a:srgbClr val="940408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40408"/>
                </a:solidFill>
                <a:latin typeface="Courier New"/>
                <a:cs typeface="Courier New"/>
              </a:rPr>
              <a:t>exists.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442959" y="4826066"/>
            <a:ext cx="152400" cy="1695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310"/>
              </a:lnSpc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53</a:t>
            </a:r>
            <a:endParaRPr sz="1200">
              <a:latin typeface="Times New Roman"/>
              <a:cs typeface="Times New Roman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351020" y="2711195"/>
            <a:ext cx="4467225" cy="2318385"/>
            <a:chOff x="4351020" y="2711195"/>
            <a:chExt cx="4467225" cy="2318385"/>
          </a:xfrm>
        </p:grpSpPr>
        <p:sp>
          <p:nvSpPr>
            <p:cNvPr id="8" name="object 8"/>
            <p:cNvSpPr/>
            <p:nvPr/>
          </p:nvSpPr>
          <p:spPr>
            <a:xfrm>
              <a:off x="4355592" y="2715767"/>
              <a:ext cx="4457700" cy="2308860"/>
            </a:xfrm>
            <a:custGeom>
              <a:avLst/>
              <a:gdLst/>
              <a:ahLst/>
              <a:cxnLst/>
              <a:rect l="l" t="t" r="r" b="b"/>
              <a:pathLst>
                <a:path w="4457700" h="2308860">
                  <a:moveTo>
                    <a:pt x="4457700" y="0"/>
                  </a:moveTo>
                  <a:lnTo>
                    <a:pt x="0" y="0"/>
                  </a:lnTo>
                  <a:lnTo>
                    <a:pt x="0" y="2308860"/>
                  </a:lnTo>
                  <a:lnTo>
                    <a:pt x="4457700" y="2308860"/>
                  </a:lnTo>
                  <a:lnTo>
                    <a:pt x="4457700" y="0"/>
                  </a:lnTo>
                  <a:close/>
                </a:path>
              </a:pathLst>
            </a:custGeom>
            <a:solidFill>
              <a:srgbClr val="FCEAD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4355592" y="2715767"/>
              <a:ext cx="4457700" cy="2308860"/>
            </a:xfrm>
            <a:custGeom>
              <a:avLst/>
              <a:gdLst/>
              <a:ahLst/>
              <a:cxnLst/>
              <a:rect l="l" t="t" r="r" b="b"/>
              <a:pathLst>
                <a:path w="4457700" h="2308860">
                  <a:moveTo>
                    <a:pt x="0" y="2308860"/>
                  </a:moveTo>
                  <a:lnTo>
                    <a:pt x="4457700" y="2308860"/>
                  </a:lnTo>
                  <a:lnTo>
                    <a:pt x="4457700" y="0"/>
                  </a:lnTo>
                  <a:lnTo>
                    <a:pt x="0" y="0"/>
                  </a:lnTo>
                  <a:lnTo>
                    <a:pt x="0" y="2308860"/>
                  </a:lnTo>
                  <a:close/>
                </a:path>
              </a:pathLst>
            </a:custGeom>
            <a:ln w="914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4448302" y="2722626"/>
            <a:ext cx="411035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pair&lt;set&lt;int&gt;::iterator,</a:t>
            </a:r>
            <a:r>
              <a:rPr dirty="0" sz="1800" spc="-7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70CEB"/>
                </a:solidFill>
                <a:latin typeface="Courier New"/>
                <a:cs typeface="Courier New"/>
              </a:rPr>
              <a:t>bool&gt;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448302" y="3277616"/>
            <a:ext cx="25527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070CEB"/>
                </a:solidFill>
                <a:latin typeface="Wingdings"/>
                <a:cs typeface="Wingdings"/>
              </a:rPr>
              <a:t></a:t>
            </a:r>
            <a:endParaRPr sz="1800">
              <a:latin typeface="Wingdings"/>
              <a:cs typeface="Wingding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448302" y="3820159"/>
            <a:ext cx="3835400" cy="11296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struct</a:t>
            </a:r>
            <a:r>
              <a:rPr dirty="0" sz="1800" spc="-5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70CEB"/>
                </a:solidFill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409575">
              <a:lnSpc>
                <a:spcPct val="100000"/>
              </a:lnSpc>
            </a:pP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set&lt;int&gt;::iterator</a:t>
            </a:r>
            <a:r>
              <a:rPr dirty="0" sz="1800" spc="-7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first;</a:t>
            </a:r>
            <a:endParaRPr sz="1800">
              <a:latin typeface="Courier New"/>
              <a:cs typeface="Courier New"/>
            </a:endParaRPr>
          </a:p>
          <a:p>
            <a:pPr marL="409575">
              <a:lnSpc>
                <a:spcPct val="100000"/>
              </a:lnSpc>
            </a:pPr>
            <a:r>
              <a:rPr dirty="0" sz="1800" spc="-5" b="1">
                <a:solidFill>
                  <a:srgbClr val="070CEB"/>
                </a:solidFill>
                <a:latin typeface="Courier New"/>
                <a:cs typeface="Courier New"/>
              </a:rPr>
              <a:t>bool</a:t>
            </a:r>
            <a:r>
              <a:rPr dirty="0" sz="1800" spc="-7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second;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r>
              <a:rPr dirty="0" sz="1800" spc="-5" b="1">
                <a:solidFill>
                  <a:srgbClr val="070CEB"/>
                </a:solidFill>
                <a:latin typeface="Courier New"/>
                <a:cs typeface="Courier New"/>
              </a:rPr>
              <a:t>};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057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">
                <a:latin typeface="Arial MT"/>
                <a:cs typeface="Arial MT"/>
              </a:rPr>
              <a:t>pa</a:t>
            </a:r>
            <a:r>
              <a:rPr dirty="0" spc="-15">
                <a:latin typeface="Arial MT"/>
                <a:cs typeface="Arial MT"/>
              </a:rPr>
              <a:t>i</a:t>
            </a:r>
            <a:r>
              <a:rPr dirty="0" spc="5">
                <a:latin typeface="Arial MT"/>
                <a:cs typeface="Arial MT"/>
              </a:rPr>
              <a:t>r</a:t>
            </a:r>
            <a:r>
              <a:rPr dirty="0"/>
              <a:t>模板的用法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629539"/>
            <a:ext cx="3443604" cy="2494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pair&lt;T1,T2&gt;</a:t>
            </a:r>
            <a:r>
              <a:rPr dirty="0" sz="1800" b="1">
                <a:latin typeface="Microsoft YaHei"/>
                <a:cs typeface="Microsoft YaHei"/>
              </a:rPr>
              <a:t>类型等价于：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125"/>
              </a:spcBef>
            </a:pPr>
            <a:r>
              <a:rPr dirty="0" sz="1800" spc="-10" b="1">
                <a:latin typeface="Courier New"/>
                <a:cs typeface="Courier New"/>
              </a:rPr>
              <a:t>struct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 marR="114173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T1 </a:t>
            </a:r>
            <a:r>
              <a:rPr dirty="0" sz="1800" spc="-10" b="1">
                <a:latin typeface="Courier New"/>
                <a:cs typeface="Courier New"/>
              </a:rPr>
              <a:t>first;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T2</a:t>
            </a:r>
            <a:r>
              <a:rPr dirty="0" sz="1800" spc="-9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second;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};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Microsoft YaHei"/>
                <a:cs typeface="Microsoft YaHei"/>
              </a:rPr>
              <a:t>例如</a:t>
            </a:r>
            <a:r>
              <a:rPr dirty="0" sz="1800" spc="-5" b="1">
                <a:latin typeface="Microsoft YaHei"/>
                <a:cs typeface="Microsoft YaHei"/>
              </a:rPr>
              <a:t>：</a:t>
            </a:r>
            <a:r>
              <a:rPr dirty="0" sz="1800" spc="-5" b="1">
                <a:latin typeface="Courier New"/>
                <a:cs typeface="Courier New"/>
              </a:rPr>
              <a:t>pair&lt;int,</a:t>
            </a:r>
            <a:r>
              <a:rPr dirty="0" sz="1800" spc="-9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double&gt;</a:t>
            </a:r>
            <a:r>
              <a:rPr dirty="0" sz="1800" spc="-8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a;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Microsoft YaHei"/>
                <a:cs typeface="Microsoft YaHei"/>
              </a:rPr>
              <a:t>等价于：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3368497"/>
            <a:ext cx="2852420" cy="167258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struct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 marR="5080">
              <a:lnSpc>
                <a:spcPct val="100000"/>
              </a:lnSpc>
              <a:spcBef>
                <a:spcPts val="5"/>
              </a:spcBef>
            </a:pPr>
            <a:r>
              <a:rPr dirty="0" sz="1800" spc="-5" b="1">
                <a:latin typeface="Courier New"/>
                <a:cs typeface="Courier New"/>
              </a:rPr>
              <a:t>int </a:t>
            </a:r>
            <a:r>
              <a:rPr dirty="0" sz="1800" spc="-10" b="1">
                <a:latin typeface="Courier New"/>
                <a:cs typeface="Courier New"/>
              </a:rPr>
              <a:t>first;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double</a:t>
            </a:r>
            <a:r>
              <a:rPr dirty="0" sz="1800" spc="-8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second;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a.first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1;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a.second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93.93;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30259" y="4796739"/>
            <a:ext cx="177800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54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1775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so</a:t>
            </a:r>
            <a:r>
              <a:rPr dirty="0">
                <a:latin typeface="Arial MT"/>
                <a:cs typeface="Arial MT"/>
              </a:rPr>
              <a:t>r</a:t>
            </a:r>
            <a:r>
              <a:rPr dirty="0">
                <a:latin typeface="Arial MT"/>
                <a:cs typeface="Arial MT"/>
              </a:rPr>
              <a:t>t</a:t>
            </a:r>
            <a:r>
              <a:rPr dirty="0"/>
              <a:t>进行排序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</a:t>
            </a:r>
            <a:r>
              <a:rPr dirty="0" spc="-5"/>
              <a:t>一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481059" y="4813366"/>
            <a:ext cx="1530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6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946226"/>
            <a:ext cx="8773795" cy="307530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对基本类型的数组从小</a:t>
            </a:r>
            <a:r>
              <a:rPr dirty="0" sz="2000" spc="-10">
                <a:latin typeface="Microsoft YaHei"/>
                <a:cs typeface="Microsoft YaHei"/>
              </a:rPr>
              <a:t>到</a:t>
            </a:r>
            <a:r>
              <a:rPr dirty="0" sz="2000">
                <a:latin typeface="Microsoft YaHei"/>
                <a:cs typeface="Microsoft YaHei"/>
              </a:rPr>
              <a:t>大排</a:t>
            </a:r>
            <a:r>
              <a:rPr dirty="0" sz="2000" spc="-5">
                <a:latin typeface="Microsoft YaHei"/>
                <a:cs typeface="Microsoft YaHei"/>
              </a:rPr>
              <a:t>序</a:t>
            </a:r>
            <a:r>
              <a:rPr dirty="0" sz="2000">
                <a:latin typeface="Microsoft YaHei"/>
                <a:cs typeface="Microsoft YaHei"/>
              </a:rPr>
              <a:t>:</a:t>
            </a:r>
            <a:endParaRPr sz="20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2280"/>
              </a:spcBef>
            </a:pP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sort(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+n1</a:t>
            </a:r>
            <a:r>
              <a:rPr dirty="0" sz="2000" spc="-5" b="1">
                <a:solidFill>
                  <a:srgbClr val="FF0000"/>
                </a:solidFill>
                <a:latin typeface="Microsoft YaHei"/>
                <a:cs typeface="Microsoft YaHei"/>
              </a:rPr>
              <a:t>，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+n2</a:t>
            </a:r>
            <a:r>
              <a:rPr dirty="0" sz="2000" spc="-5" b="1">
                <a:solidFill>
                  <a:srgbClr val="FF0000"/>
                </a:solidFill>
                <a:latin typeface="Microsoft YaHei"/>
                <a:cs typeface="Microsoft YaHei"/>
              </a:rPr>
              <a:t>）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;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spc="-5">
                <a:latin typeface="Microsoft YaHei"/>
                <a:cs typeface="Microsoft YaHei"/>
              </a:rPr>
              <a:t>n1</a:t>
            </a:r>
            <a:r>
              <a:rPr dirty="0" sz="2000">
                <a:latin typeface="Microsoft YaHei"/>
                <a:cs typeface="Microsoft YaHei"/>
              </a:rPr>
              <a:t>和</a:t>
            </a:r>
            <a:r>
              <a:rPr dirty="0" sz="2000" spc="-5">
                <a:latin typeface="Microsoft YaHei"/>
                <a:cs typeface="Microsoft YaHei"/>
              </a:rPr>
              <a:t>n2</a:t>
            </a:r>
            <a:r>
              <a:rPr dirty="0" sz="2000">
                <a:latin typeface="Microsoft YaHei"/>
                <a:cs typeface="Microsoft YaHei"/>
              </a:rPr>
              <a:t>都是</a:t>
            </a:r>
            <a:r>
              <a:rPr dirty="0" sz="2000" spc="-5">
                <a:latin typeface="Microsoft YaHei"/>
                <a:cs typeface="Microsoft YaHei"/>
              </a:rPr>
              <a:t>int</a:t>
            </a:r>
            <a:r>
              <a:rPr dirty="0" sz="2000">
                <a:latin typeface="Microsoft YaHei"/>
                <a:cs typeface="Microsoft YaHei"/>
              </a:rPr>
              <a:t>类型的表达式，可以包含变量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如果</a:t>
            </a:r>
            <a:r>
              <a:rPr dirty="0" sz="2000" spc="-5">
                <a:latin typeface="Microsoft YaHei"/>
                <a:cs typeface="Microsoft YaHei"/>
              </a:rPr>
              <a:t>n1=0,</a:t>
            </a:r>
            <a:r>
              <a:rPr dirty="0" sz="2000">
                <a:latin typeface="Microsoft YaHei"/>
                <a:cs typeface="Microsoft YaHei"/>
              </a:rPr>
              <a:t>则</a:t>
            </a:r>
            <a:r>
              <a:rPr dirty="0" sz="2000" spc="-4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+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n1</a:t>
            </a:r>
            <a:r>
              <a:rPr dirty="0" sz="2000">
                <a:latin typeface="Microsoft YaHei"/>
                <a:cs typeface="Microsoft YaHei"/>
              </a:rPr>
              <a:t>可以不写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280"/>
              </a:spcBef>
            </a:pPr>
            <a:r>
              <a:rPr dirty="0" sz="2000">
                <a:latin typeface="Microsoft YaHei"/>
                <a:cs typeface="Microsoft YaHei"/>
              </a:rPr>
              <a:t>将数组中下标范围</a:t>
            </a:r>
            <a:r>
              <a:rPr dirty="0" sz="2000" spc="5">
                <a:latin typeface="Microsoft YaHei"/>
                <a:cs typeface="Microsoft YaHei"/>
              </a:rPr>
              <a:t>为</a:t>
            </a:r>
            <a:r>
              <a:rPr dirty="0" sz="2000" spc="-5" b="1">
                <a:latin typeface="Courier New"/>
                <a:cs typeface="Courier New"/>
              </a:rPr>
              <a:t>[n1,n2)</a:t>
            </a:r>
            <a:r>
              <a:rPr dirty="0" sz="2000" spc="5">
                <a:latin typeface="Microsoft YaHei"/>
                <a:cs typeface="Microsoft YaHei"/>
              </a:rPr>
              <a:t>的</a:t>
            </a:r>
            <a:r>
              <a:rPr dirty="0" sz="2000" spc="-15">
                <a:latin typeface="Microsoft YaHei"/>
                <a:cs typeface="Microsoft YaHei"/>
              </a:rPr>
              <a:t>元</a:t>
            </a:r>
            <a:r>
              <a:rPr dirty="0" sz="2000" spc="5">
                <a:latin typeface="Microsoft YaHei"/>
                <a:cs typeface="Microsoft YaHei"/>
              </a:rPr>
              <a:t>素从</a:t>
            </a:r>
            <a:r>
              <a:rPr dirty="0" sz="2000" spc="-20">
                <a:latin typeface="Microsoft YaHei"/>
                <a:cs typeface="Microsoft YaHei"/>
              </a:rPr>
              <a:t>小</a:t>
            </a:r>
            <a:r>
              <a:rPr dirty="0" sz="2000" spc="5">
                <a:latin typeface="Microsoft YaHei"/>
                <a:cs typeface="Microsoft YaHei"/>
              </a:rPr>
              <a:t>到大</a:t>
            </a:r>
            <a:r>
              <a:rPr dirty="0" sz="2000" spc="-20">
                <a:latin typeface="Microsoft YaHei"/>
                <a:cs typeface="Microsoft YaHei"/>
              </a:rPr>
              <a:t>排</a:t>
            </a:r>
            <a:r>
              <a:rPr dirty="0" sz="2000" spc="5">
                <a:latin typeface="Microsoft YaHei"/>
                <a:cs typeface="Microsoft YaHei"/>
              </a:rPr>
              <a:t>序</a:t>
            </a:r>
            <a:r>
              <a:rPr dirty="0" sz="2000">
                <a:latin typeface="Microsoft YaHei"/>
                <a:cs typeface="Microsoft YaHei"/>
              </a:rPr>
              <a:t>。</a:t>
            </a:r>
            <a:r>
              <a:rPr dirty="0" sz="2000" spc="-10">
                <a:solidFill>
                  <a:srgbClr val="070CEB"/>
                </a:solidFill>
                <a:latin typeface="Microsoft YaHei"/>
                <a:cs typeface="Microsoft YaHei"/>
              </a:rPr>
              <a:t>下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标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为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n2</a:t>
            </a:r>
            <a:r>
              <a:rPr dirty="0" sz="2000" spc="-10">
                <a:solidFill>
                  <a:srgbClr val="070CEB"/>
                </a:solidFill>
                <a:latin typeface="Microsoft YaHei"/>
                <a:cs typeface="Microsoft YaHei"/>
              </a:rPr>
              <a:t>的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元素</a:t>
            </a:r>
            <a:r>
              <a:rPr dirty="0" sz="2000" spc="-10">
                <a:solidFill>
                  <a:srgbClr val="070CEB"/>
                </a:solidFill>
                <a:latin typeface="Microsoft YaHei"/>
                <a:cs typeface="Microsoft YaHei"/>
              </a:rPr>
              <a:t>不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在排序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区间内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1775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so</a:t>
            </a:r>
            <a:r>
              <a:rPr dirty="0">
                <a:latin typeface="Arial MT"/>
                <a:cs typeface="Arial MT"/>
              </a:rPr>
              <a:t>r</a:t>
            </a:r>
            <a:r>
              <a:rPr dirty="0">
                <a:latin typeface="Arial MT"/>
                <a:cs typeface="Arial MT"/>
              </a:rPr>
              <a:t>t</a:t>
            </a:r>
            <a:r>
              <a:rPr dirty="0"/>
              <a:t>进行排序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</a:t>
            </a:r>
            <a:r>
              <a:rPr dirty="0" spc="-5"/>
              <a:t>一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481059" y="4813366"/>
            <a:ext cx="1530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6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72667" y="926414"/>
            <a:ext cx="5209540" cy="277495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b="1">
                <a:latin typeface="Courier New"/>
                <a:cs typeface="Courier New"/>
              </a:rPr>
              <a:t>int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a[]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{15,4,3,9,7,2,6};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 sz="2000" spc="-5" b="1">
                <a:latin typeface="Courier New"/>
                <a:cs typeface="Courier New"/>
              </a:rPr>
              <a:t>sort(a,a+7);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//对整个数组从小到大排序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360"/>
              </a:spcBef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a[]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{15,4,3,9,7,2,6};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 sz="2000" spc="-5" b="1">
                <a:latin typeface="Courier New"/>
                <a:cs typeface="Courier New"/>
              </a:rPr>
              <a:t>sort(a,a+3);</a:t>
            </a:r>
            <a:r>
              <a:rPr dirty="0" sz="2000" b="1">
                <a:latin typeface="Courier New"/>
                <a:cs typeface="Courier New"/>
              </a:rPr>
              <a:t> 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// </a:t>
            </a:r>
            <a:r>
              <a:rPr dirty="0" sz="2000" spc="5" b="1">
                <a:solidFill>
                  <a:srgbClr val="00AF50"/>
                </a:solidFill>
                <a:latin typeface="Microsoft YaHei"/>
                <a:cs typeface="Microsoft YaHei"/>
              </a:rPr>
              <a:t>结果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：{3,4,15,9,7,2,6}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5"/>
              </a:spcBef>
            </a:pPr>
            <a:endParaRPr sz="25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a[]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{15,4,3,9,7,2,6};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2000" spc="-5" b="1">
                <a:latin typeface="Courier New"/>
                <a:cs typeface="Courier New"/>
              </a:rPr>
              <a:t>sort(a+2,a+5);</a:t>
            </a:r>
            <a:r>
              <a:rPr dirty="0" sz="2000" b="1">
                <a:latin typeface="Courier New"/>
                <a:cs typeface="Courier New"/>
              </a:rPr>
              <a:t> 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//结果：{15,4,3,7,9,2,6}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1775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so</a:t>
            </a:r>
            <a:r>
              <a:rPr dirty="0">
                <a:latin typeface="Arial MT"/>
                <a:cs typeface="Arial MT"/>
              </a:rPr>
              <a:t>r</a:t>
            </a:r>
            <a:r>
              <a:rPr dirty="0">
                <a:latin typeface="Arial MT"/>
                <a:cs typeface="Arial MT"/>
              </a:rPr>
              <a:t>t</a:t>
            </a:r>
            <a:r>
              <a:rPr dirty="0"/>
              <a:t>进行排序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</a:t>
            </a:r>
            <a:r>
              <a:rPr dirty="0" spc="-5"/>
              <a:t>二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481059" y="4813366"/>
            <a:ext cx="1530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6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946226"/>
            <a:ext cx="7571740" cy="184086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对元素类型</a:t>
            </a:r>
            <a:r>
              <a:rPr dirty="0" sz="2000" spc="5">
                <a:latin typeface="Microsoft YaHei"/>
                <a:cs typeface="Microsoft YaHei"/>
              </a:rPr>
              <a:t>为T的基</a:t>
            </a:r>
            <a:r>
              <a:rPr dirty="0" sz="2000" spc="-5">
                <a:latin typeface="Microsoft YaHei"/>
                <a:cs typeface="Microsoft YaHei"/>
              </a:rPr>
              <a:t>本</a:t>
            </a:r>
            <a:r>
              <a:rPr dirty="0" sz="2000" spc="5">
                <a:latin typeface="Microsoft YaHei"/>
                <a:cs typeface="Microsoft YaHei"/>
              </a:rPr>
              <a:t>类</a:t>
            </a:r>
            <a:r>
              <a:rPr dirty="0" sz="2000" spc="-15">
                <a:latin typeface="Microsoft YaHei"/>
                <a:cs typeface="Microsoft YaHei"/>
              </a:rPr>
              <a:t>型</a:t>
            </a:r>
            <a:r>
              <a:rPr dirty="0" sz="2000" spc="5">
                <a:latin typeface="Microsoft YaHei"/>
                <a:cs typeface="Microsoft YaHei"/>
              </a:rPr>
              <a:t>数组</a:t>
            </a:r>
            <a:r>
              <a:rPr dirty="0" sz="2000" spc="-20">
                <a:latin typeface="Microsoft YaHei"/>
                <a:cs typeface="Microsoft YaHei"/>
              </a:rPr>
              <a:t>从</a:t>
            </a:r>
            <a:r>
              <a:rPr dirty="0" sz="2000" spc="5">
                <a:latin typeface="Microsoft YaHei"/>
                <a:cs typeface="Microsoft YaHei"/>
              </a:rPr>
              <a:t>大到</a:t>
            </a:r>
            <a:r>
              <a:rPr dirty="0" sz="2000" spc="-20">
                <a:latin typeface="Microsoft YaHei"/>
                <a:cs typeface="Microsoft YaHei"/>
              </a:rPr>
              <a:t>小</a:t>
            </a:r>
            <a:r>
              <a:rPr dirty="0" sz="2000" spc="5">
                <a:latin typeface="Microsoft YaHei"/>
                <a:cs typeface="Microsoft YaHei"/>
              </a:rPr>
              <a:t>排序：</a:t>
            </a:r>
            <a:endParaRPr sz="2000">
              <a:latin typeface="Microsoft YaHei"/>
              <a:cs typeface="Microsoft YaHei"/>
            </a:endParaRPr>
          </a:p>
          <a:p>
            <a:pPr algn="ctr" marL="130175">
              <a:lnSpc>
                <a:spcPct val="100000"/>
              </a:lnSpc>
              <a:spcBef>
                <a:spcPts val="2280"/>
              </a:spcBef>
            </a:pP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sort(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+n1</a:t>
            </a:r>
            <a:r>
              <a:rPr dirty="0" sz="2000" spc="-5" b="1">
                <a:solidFill>
                  <a:srgbClr val="FF0000"/>
                </a:solidFill>
                <a:latin typeface="Microsoft YaHei"/>
                <a:cs typeface="Microsoft YaHei"/>
              </a:rPr>
              <a:t>，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+n2,greater&lt;T&gt;()</a:t>
            </a:r>
            <a:r>
              <a:rPr dirty="0" sz="2000" spc="-5" b="1">
                <a:solidFill>
                  <a:srgbClr val="FF0000"/>
                </a:solidFill>
                <a:latin typeface="Microsoft YaHei"/>
                <a:cs typeface="Microsoft YaHei"/>
              </a:rPr>
              <a:t>）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2365"/>
              </a:spcBef>
            </a:pPr>
            <a:r>
              <a:rPr dirty="0" sz="2000" b="1">
                <a:latin typeface="Courier New"/>
                <a:cs typeface="Courier New"/>
              </a:rPr>
              <a:t>int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a[]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{15,4,3,9,7,2,6};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 sz="2000" spc="-5" b="1">
                <a:latin typeface="Courier New"/>
                <a:cs typeface="Courier New"/>
              </a:rPr>
              <a:t>sort(a+1,a+4,</a:t>
            </a:r>
            <a:r>
              <a:rPr dirty="0" sz="2000" spc="-5" b="1">
                <a:solidFill>
                  <a:srgbClr val="070CEB"/>
                </a:solidFill>
                <a:latin typeface="Courier New"/>
                <a:cs typeface="Courier New"/>
              </a:rPr>
              <a:t>greater&lt;int&gt;()</a:t>
            </a:r>
            <a:r>
              <a:rPr dirty="0" sz="2000" spc="-5" b="1">
                <a:latin typeface="Courier New"/>
                <a:cs typeface="Courier New"/>
              </a:rPr>
              <a:t>);</a:t>
            </a:r>
            <a:r>
              <a:rPr dirty="0" sz="2000" spc="10" b="1">
                <a:latin typeface="Courier New"/>
                <a:cs typeface="Courier New"/>
              </a:rPr>
              <a:t> 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//</a:t>
            </a:r>
            <a:r>
              <a:rPr dirty="0" sz="2000" spc="5" b="1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结果：{15,9,4,3,7,2,6}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1775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用</a:t>
            </a:r>
            <a:r>
              <a:rPr dirty="0" spc="-5">
                <a:latin typeface="Arial MT"/>
                <a:cs typeface="Arial MT"/>
              </a:rPr>
              <a:t>so</a:t>
            </a:r>
            <a:r>
              <a:rPr dirty="0">
                <a:latin typeface="Arial MT"/>
                <a:cs typeface="Arial MT"/>
              </a:rPr>
              <a:t>r</a:t>
            </a:r>
            <a:r>
              <a:rPr dirty="0">
                <a:latin typeface="Arial MT"/>
                <a:cs typeface="Arial MT"/>
              </a:rPr>
              <a:t>t</a:t>
            </a:r>
            <a:r>
              <a:rPr dirty="0"/>
              <a:t>进行排序</a:t>
            </a:r>
            <a:r>
              <a:rPr dirty="0">
                <a:latin typeface="Arial MT"/>
                <a:cs typeface="Arial MT"/>
              </a:rPr>
              <a:t>(</a:t>
            </a:r>
            <a:r>
              <a:rPr dirty="0"/>
              <a:t>用法</a:t>
            </a:r>
            <a:r>
              <a:rPr dirty="0" spc="-5"/>
              <a:t>三</a:t>
            </a:r>
            <a:r>
              <a:rPr dirty="0">
                <a:latin typeface="Arial MT"/>
                <a:cs typeface="Arial MT"/>
              </a:rPr>
              <a:t>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946226"/>
            <a:ext cx="8714105" cy="366522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用自定义的排序规则，</a:t>
            </a:r>
            <a:r>
              <a:rPr dirty="0" sz="2000" spc="-10">
                <a:latin typeface="Microsoft YaHei"/>
                <a:cs typeface="Microsoft YaHei"/>
              </a:rPr>
              <a:t>对</a:t>
            </a:r>
            <a:r>
              <a:rPr dirty="0" sz="2000">
                <a:latin typeface="Microsoft YaHei"/>
                <a:cs typeface="Microsoft YaHei"/>
              </a:rPr>
              <a:t>任何</a:t>
            </a:r>
            <a:r>
              <a:rPr dirty="0" sz="2000" spc="-10">
                <a:latin typeface="Microsoft YaHei"/>
                <a:cs typeface="Microsoft YaHei"/>
              </a:rPr>
              <a:t>类</a:t>
            </a:r>
            <a:r>
              <a:rPr dirty="0" sz="2000" spc="5">
                <a:latin typeface="Microsoft YaHei"/>
                <a:cs typeface="Microsoft YaHei"/>
              </a:rPr>
              <a:t>型T的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 spc="5">
                <a:latin typeface="Microsoft YaHei"/>
                <a:cs typeface="Microsoft YaHei"/>
              </a:rPr>
              <a:t>组排序</a:t>
            </a:r>
            <a:endParaRPr sz="20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2280"/>
              </a:spcBef>
            </a:pP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sort(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+n1</a:t>
            </a:r>
            <a:r>
              <a:rPr dirty="0" sz="2000" spc="-5" b="1">
                <a:solidFill>
                  <a:srgbClr val="FF0000"/>
                </a:solidFill>
                <a:latin typeface="Microsoft YaHei"/>
                <a:cs typeface="Microsoft YaHei"/>
              </a:rPr>
              <a:t>，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数组名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+n2,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排序规</a:t>
            </a:r>
            <a:r>
              <a:rPr dirty="0" sz="2000" spc="-15" b="1">
                <a:solidFill>
                  <a:srgbClr val="FF0000"/>
                </a:solidFill>
                <a:latin typeface="Microsoft YaHei"/>
                <a:cs typeface="Microsoft YaHei"/>
              </a:rPr>
              <a:t>则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结构</a:t>
            </a:r>
            <a:r>
              <a:rPr dirty="0" sz="2000" spc="-10" b="1">
                <a:solidFill>
                  <a:srgbClr val="FF0000"/>
                </a:solidFill>
                <a:latin typeface="Microsoft YaHei"/>
                <a:cs typeface="Microsoft YaHei"/>
              </a:rPr>
              <a:t>名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());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Courier New"/>
              <a:cs typeface="Courier New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排序规则结构的定义方</a:t>
            </a:r>
            <a:r>
              <a:rPr dirty="0" sz="2000" spc="-10">
                <a:latin typeface="Microsoft YaHei"/>
                <a:cs typeface="Microsoft YaHei"/>
              </a:rPr>
              <a:t>式</a:t>
            </a:r>
            <a:r>
              <a:rPr dirty="0" sz="2000" spc="5">
                <a:latin typeface="Microsoft YaHei"/>
                <a:cs typeface="Microsoft YaHei"/>
              </a:rPr>
              <a:t>：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ts val="2380"/>
              </a:lnSpc>
              <a:spcBef>
                <a:spcPts val="2285"/>
              </a:spcBef>
            </a:pPr>
            <a:r>
              <a:rPr dirty="0" sz="2000" spc="-5" b="1">
                <a:latin typeface="Courier New"/>
                <a:cs typeface="Courier New"/>
              </a:rPr>
              <a:t>struct</a:t>
            </a:r>
            <a:r>
              <a:rPr dirty="0" sz="2000" spc="-50" b="1">
                <a:latin typeface="Courier New"/>
                <a:cs typeface="Courier New"/>
              </a:rPr>
              <a:t> </a:t>
            </a:r>
            <a:r>
              <a:rPr dirty="0" sz="2000" b="1">
                <a:solidFill>
                  <a:srgbClr val="070CEB"/>
                </a:solidFill>
                <a:latin typeface="Microsoft YaHei"/>
                <a:cs typeface="Microsoft YaHei"/>
              </a:rPr>
              <a:t>结构名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ts val="2380"/>
              </a:lnSpc>
            </a:pPr>
            <a:r>
              <a:rPr dirty="0" sz="2000" b="1">
                <a:latin typeface="Courier New"/>
                <a:cs typeface="Courier New"/>
              </a:rPr>
              <a:t>{</a:t>
            </a:r>
            <a:endParaRPr sz="20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b="1">
                <a:latin typeface="Courier New"/>
                <a:cs typeface="Courier New"/>
              </a:rPr>
              <a:t>bool </a:t>
            </a:r>
            <a:r>
              <a:rPr dirty="0" sz="2000" spc="-5" b="1">
                <a:latin typeface="Courier New"/>
                <a:cs typeface="Courier New"/>
              </a:rPr>
              <a:t>operator()(</a:t>
            </a:r>
            <a:r>
              <a:rPr dirty="0" sz="2000" spc="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const</a:t>
            </a:r>
            <a:r>
              <a:rPr dirty="0" sz="2000" b="1">
                <a:latin typeface="Courier New"/>
                <a:cs typeface="Courier New"/>
              </a:rPr>
              <a:t> </a:t>
            </a:r>
            <a:r>
              <a:rPr dirty="0" sz="2000" b="1">
                <a:solidFill>
                  <a:srgbClr val="070CEB"/>
                </a:solidFill>
                <a:latin typeface="Courier New"/>
                <a:cs typeface="Courier New"/>
              </a:rPr>
              <a:t>T </a:t>
            </a:r>
            <a:r>
              <a:rPr dirty="0" sz="2000" b="1">
                <a:latin typeface="Courier New"/>
                <a:cs typeface="Courier New"/>
              </a:rPr>
              <a:t>&amp; </a:t>
            </a:r>
            <a:r>
              <a:rPr dirty="0" sz="2000" spc="-5" b="1">
                <a:latin typeface="Courier New"/>
                <a:cs typeface="Courier New"/>
              </a:rPr>
              <a:t>a1,const</a:t>
            </a:r>
            <a:r>
              <a:rPr dirty="0" sz="2000" spc="5" b="1">
                <a:latin typeface="Courier New"/>
                <a:cs typeface="Courier New"/>
              </a:rPr>
              <a:t> </a:t>
            </a:r>
            <a:r>
              <a:rPr dirty="0" sz="2000" b="1">
                <a:solidFill>
                  <a:srgbClr val="070CEB"/>
                </a:solidFill>
                <a:latin typeface="Courier New"/>
                <a:cs typeface="Courier New"/>
              </a:rPr>
              <a:t>T </a:t>
            </a:r>
            <a:r>
              <a:rPr dirty="0" sz="2000" b="1">
                <a:latin typeface="Courier New"/>
                <a:cs typeface="Courier New"/>
              </a:rPr>
              <a:t>&amp; a2) </a:t>
            </a:r>
            <a:r>
              <a:rPr dirty="0" sz="2000" spc="-5" b="1">
                <a:latin typeface="Courier New"/>
                <a:cs typeface="Courier New"/>
              </a:rPr>
              <a:t>const</a:t>
            </a:r>
            <a:r>
              <a:rPr dirty="0" sz="2000" b="1">
                <a:latin typeface="Courier New"/>
                <a:cs typeface="Courier New"/>
              </a:rPr>
              <a:t> {</a:t>
            </a:r>
            <a:endParaRPr sz="20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  <a:spcBef>
                <a:spcPts val="155"/>
              </a:spcBef>
            </a:pP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//若</a:t>
            </a:r>
            <a:r>
              <a:rPr dirty="0" sz="2000" spc="-5" b="1">
                <a:solidFill>
                  <a:srgbClr val="00AF50"/>
                </a:solidFill>
                <a:latin typeface="Microsoft YaHei"/>
                <a:cs typeface="Microsoft YaHei"/>
              </a:rPr>
              <a:t>a1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应该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在</a:t>
            </a:r>
            <a:r>
              <a:rPr dirty="0" sz="2000" spc="-5" b="1">
                <a:solidFill>
                  <a:srgbClr val="00AF50"/>
                </a:solidFill>
                <a:latin typeface="Microsoft YaHei"/>
                <a:cs typeface="Microsoft YaHei"/>
              </a:rPr>
              <a:t>a2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前面，则返回</a:t>
            </a:r>
            <a:r>
              <a:rPr dirty="0" sz="2000" spc="-5" b="1">
                <a:solidFill>
                  <a:srgbClr val="00AF50"/>
                </a:solidFill>
                <a:latin typeface="Microsoft YaHei"/>
                <a:cs typeface="Microsoft YaHei"/>
              </a:rPr>
              <a:t>true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1841500">
              <a:lnSpc>
                <a:spcPts val="2320"/>
              </a:lnSpc>
            </a:pP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//否则返回</a:t>
            </a:r>
            <a:r>
              <a:rPr dirty="0" sz="2000" spc="-5" b="1">
                <a:solidFill>
                  <a:srgbClr val="00AF50"/>
                </a:solidFill>
                <a:latin typeface="Microsoft YaHei"/>
                <a:cs typeface="Microsoft YaHei"/>
              </a:rPr>
              <a:t>false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927100">
              <a:lnSpc>
                <a:spcPts val="2320"/>
              </a:lnSpc>
            </a:pPr>
            <a:r>
              <a:rPr dirty="0" sz="2000" b="1">
                <a:latin typeface="Courier New"/>
                <a:cs typeface="Courier New"/>
              </a:rPr>
              <a:t>}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4584903"/>
            <a:ext cx="330200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5" b="1">
                <a:latin typeface="Courier New"/>
                <a:cs typeface="Courier New"/>
              </a:rPr>
              <a:t>};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506459" y="4796739"/>
            <a:ext cx="102235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9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guowei</dc:creator>
  <dc:title>幻灯片 1</dc:title>
  <dcterms:created xsi:type="dcterms:W3CDTF">2023-04-21T06:29:21Z</dcterms:created>
  <dcterms:modified xsi:type="dcterms:W3CDTF">2023-04-21T06:29:21Z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2019-09-15T00:00:00Z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2023-04-21T00:00:00Z</vt:filetime>
  </property>
</Properties>
</file>